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5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733" r:id="rId2"/>
    <p:sldMasterId id="2147483745" r:id="rId3"/>
    <p:sldMasterId id="2147483759" r:id="rId4"/>
    <p:sldMasterId id="2147483772" r:id="rId5"/>
    <p:sldMasterId id="2147483786" r:id="rId6"/>
  </p:sldMasterIdLst>
  <p:notesMasterIdLst>
    <p:notesMasterId r:id="rId70"/>
  </p:notesMasterIdLst>
  <p:handoutMasterIdLst>
    <p:handoutMasterId r:id="rId71"/>
  </p:handoutMasterIdLst>
  <p:sldIdLst>
    <p:sldId id="415" r:id="rId7"/>
    <p:sldId id="504" r:id="rId8"/>
    <p:sldId id="2217" r:id="rId9"/>
    <p:sldId id="1662" r:id="rId10"/>
    <p:sldId id="1663" r:id="rId11"/>
    <p:sldId id="1664" r:id="rId12"/>
    <p:sldId id="541" r:id="rId13"/>
    <p:sldId id="1661" r:id="rId14"/>
    <p:sldId id="567" r:id="rId15"/>
    <p:sldId id="569" r:id="rId16"/>
    <p:sldId id="1667" r:id="rId17"/>
    <p:sldId id="1651" r:id="rId18"/>
    <p:sldId id="1652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366" r:id="rId27"/>
    <p:sldId id="287" r:id="rId28"/>
    <p:sldId id="288" r:id="rId29"/>
    <p:sldId id="289" r:id="rId30"/>
    <p:sldId id="295" r:id="rId31"/>
    <p:sldId id="296" r:id="rId32"/>
    <p:sldId id="1650" r:id="rId33"/>
    <p:sldId id="1673" r:id="rId34"/>
    <p:sldId id="290" r:id="rId35"/>
    <p:sldId id="291" r:id="rId36"/>
    <p:sldId id="292" r:id="rId37"/>
    <p:sldId id="489" r:id="rId38"/>
    <p:sldId id="490" r:id="rId39"/>
    <p:sldId id="2367" r:id="rId40"/>
    <p:sldId id="343" r:id="rId41"/>
    <p:sldId id="317" r:id="rId42"/>
    <p:sldId id="344" r:id="rId43"/>
    <p:sldId id="345" r:id="rId44"/>
    <p:sldId id="346" r:id="rId45"/>
    <p:sldId id="347" r:id="rId46"/>
    <p:sldId id="348" r:id="rId47"/>
    <p:sldId id="351" r:id="rId48"/>
    <p:sldId id="1500" r:id="rId49"/>
    <p:sldId id="1501" r:id="rId50"/>
    <p:sldId id="1502" r:id="rId51"/>
    <p:sldId id="1503" r:id="rId52"/>
    <p:sldId id="1504" r:id="rId53"/>
    <p:sldId id="418" r:id="rId54"/>
    <p:sldId id="597" r:id="rId55"/>
    <p:sldId id="590" r:id="rId56"/>
    <p:sldId id="591" r:id="rId57"/>
    <p:sldId id="592" r:id="rId58"/>
    <p:sldId id="593" r:id="rId59"/>
    <p:sldId id="595" r:id="rId60"/>
    <p:sldId id="596" r:id="rId61"/>
    <p:sldId id="2368" r:id="rId62"/>
    <p:sldId id="650" r:id="rId63"/>
    <p:sldId id="2362" r:id="rId64"/>
    <p:sldId id="2363" r:id="rId65"/>
    <p:sldId id="2364" r:id="rId66"/>
    <p:sldId id="2365" r:id="rId67"/>
    <p:sldId id="274" r:id="rId68"/>
    <p:sldId id="2358" r:id="rId69"/>
  </p:sldIdLst>
  <p:sldSz cx="9144000" cy="6858000" type="screen4x3"/>
  <p:notesSz cx="9236075" cy="7010400"/>
  <p:custDataLst>
    <p:tags r:id="rId7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5" autoAdjust="0"/>
    <p:restoredTop sz="96149" autoAdjust="0"/>
  </p:normalViewPr>
  <p:slideViewPr>
    <p:cSldViewPr>
      <p:cViewPr varScale="1">
        <p:scale>
          <a:sx n="145" d="100"/>
          <a:sy n="145" d="100"/>
        </p:scale>
        <p:origin x="69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2299" cy="351737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8" y="1"/>
            <a:ext cx="4002299" cy="351737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r">
              <a:defRPr sz="1200"/>
            </a:lvl1pPr>
          </a:lstStyle>
          <a:p>
            <a:fld id="{FA7FA449-3C3B-4101-866E-1BE10201A3C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02299" cy="351736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l">
              <a:defRPr sz="1200"/>
            </a:lvl1pPr>
          </a:lstStyle>
          <a:p>
            <a:r>
              <a:rPr lang="en-US"/>
              <a:t>Lect.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8" y="6658664"/>
            <a:ext cx="4002299" cy="351736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r">
              <a:defRPr sz="1200"/>
            </a:lvl1pPr>
          </a:lstStyle>
          <a:p>
            <a:fld id="{57985D66-0E5D-4924-801D-F108F324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1000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8" y="0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/>
          <a:lstStyle>
            <a:lvl1pPr algn="r">
              <a:defRPr sz="1200"/>
            </a:lvl1pPr>
          </a:lstStyle>
          <a:p>
            <a:fld id="{7E510B02-3BBF-4046-B355-3A398DF581CB}" type="datetimeFigureOut">
              <a:rPr lang="zh-HK" altLang="en-US" smtClean="0"/>
              <a:t>6/7/2022</a:t>
            </a:fld>
            <a:endParaRPr lang="zh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5438" y="527050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24" tIns="46412" rIns="92824" bIns="46412" rtlCol="0" anchor="ctr"/>
          <a:lstStyle/>
          <a:p>
            <a:endParaRPr lang="zh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29940"/>
            <a:ext cx="7388860" cy="3154680"/>
          </a:xfrm>
          <a:prstGeom prst="rect">
            <a:avLst/>
          </a:prstGeom>
        </p:spPr>
        <p:txBody>
          <a:bodyPr vert="horz" lIns="92824" tIns="46412" rIns="92824" bIns="46412" rtlCol="0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l">
              <a:defRPr sz="1200"/>
            </a:lvl1pPr>
          </a:lstStyle>
          <a:p>
            <a:r>
              <a:rPr lang="en-US" altLang="zh-HK"/>
              <a:t>Lect. 3</a:t>
            </a:r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8" y="6658664"/>
            <a:ext cx="4002299" cy="350520"/>
          </a:xfrm>
          <a:prstGeom prst="rect">
            <a:avLst/>
          </a:prstGeom>
        </p:spPr>
        <p:txBody>
          <a:bodyPr vert="horz" lIns="92824" tIns="46412" rIns="92824" bIns="46412" rtlCol="0" anchor="b"/>
          <a:lstStyle>
            <a:lvl1pPr algn="r">
              <a:defRPr sz="1200"/>
            </a:lvl1pPr>
          </a:lstStyle>
          <a:p>
            <a:fld id="{F080DC9D-4582-44E3-85B6-5F6E1027C4F0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4902206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296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Shape 9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50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22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511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5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548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this is useful for cases where you might have some target probability distribution instead of just one correct class, due to uncertainty in the model; also mention distillation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8321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this is useful for cases where you might have some target probability distribution instead of just one correct class, due to uncertainty in the model; also mention distillation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409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61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15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0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826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435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525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858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466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73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4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832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990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931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Shape 16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Shape 1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33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374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271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Shape 16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919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Shape 1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07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Shape 17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Shape 17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714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Shape 18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Shape 1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625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Shape 18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257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Shape 20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Shape 2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352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Shape 1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Have been using linear score function as running example of function to optimize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132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Shape 17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Shape 17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Instead of using single linear transformation, stack 2 together, get 2-layer network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296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Shape 1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Shape 1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First have W1*x, then nonlinear function, then second linear layer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More broadly speaking, NN are class of functions where simpler functions are stacked on top of each other in a hierarchical way to make up a more complex, nonlinear function. Have multiple stages of hierarchical computation.</a:t>
            </a:r>
          </a:p>
        </p:txBody>
      </p:sp>
    </p:spTree>
    <p:extLst>
      <p:ext uri="{BB962C8B-B14F-4D97-AF65-F5344CB8AC3E}">
        <p14:creationId xmlns:p14="http://schemas.microsoft.com/office/powerpoint/2010/main" val="9467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372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Shape 1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Biological inspirations to neurons in brain that we’ll discuss later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Looking at it mathematically first, one thing this can help solve, is if we look back to our linear score function, each row of W corresponded to a template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Problem that there can be only one template per class, can’t look for multiple modes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Now intermediate layers can represent anonymous templates that later get recombined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Intermediate layers anonymous templates that get recombined.  solves mode problems</a:t>
            </a:r>
          </a:p>
        </p:txBody>
      </p:sp>
    </p:spTree>
    <p:extLst>
      <p:ext uri="{BB962C8B-B14F-4D97-AF65-F5344CB8AC3E}">
        <p14:creationId xmlns:p14="http://schemas.microsoft.com/office/powerpoint/2010/main" val="16741028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Shape 18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 stack more of these layers to get deeper networks, where the term deep NN comes from</a:t>
            </a:r>
          </a:p>
        </p:txBody>
      </p:sp>
    </p:spTree>
    <p:extLst>
      <p:ext uri="{BB962C8B-B14F-4D97-AF65-F5344CB8AC3E}">
        <p14:creationId xmlns:p14="http://schemas.microsoft.com/office/powerpoint/2010/main" val="2638297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Shape 19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Shape 1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74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Shape 18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Shape 18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Even though… still loosely inspired by brain, still interesting to understand where this comes from</a:t>
            </a:r>
          </a:p>
        </p:txBody>
      </p:sp>
    </p:spTree>
    <p:extLst>
      <p:ext uri="{BB962C8B-B14F-4D97-AF65-F5344CB8AC3E}">
        <p14:creationId xmlns:p14="http://schemas.microsoft.com/office/powerpoint/2010/main" val="273386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Shape 1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1623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Shape 18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2132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Shape 19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3747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Shape 1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6915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Shape 19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429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summarize differences, sup uses labeled data to learn a function mapping from x to 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Unsup uses no labels, tries to learn some underlying hidden structure of the data, whether grouping, axes of variation, underlying density</a:t>
            </a:r>
          </a:p>
        </p:txBody>
      </p:sp>
    </p:spTree>
    <p:extLst>
      <p:ext uri="{BB962C8B-B14F-4D97-AF65-F5344CB8AC3E}">
        <p14:creationId xmlns:p14="http://schemas.microsoft.com/office/powerpoint/2010/main" val="307484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3191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Clustering - find groups within the data that are similar through some metric</a:t>
            </a:r>
          </a:p>
        </p:txBody>
      </p:sp>
    </p:spTree>
    <p:extLst>
      <p:ext uri="{BB962C8B-B14F-4D97-AF65-F5344CB8AC3E}">
        <p14:creationId xmlns:p14="http://schemas.microsoft.com/office/powerpoint/2010/main" val="27520897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Find axes along which the data has most variation, this is part of the underlying structure of the data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 this to reduce the dimensionality of the data such that the data has significant variation among each remaining dimension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Here is an example, take 3d data, finding 2 axes of variatiation and reducing dimensionality to 2d</a:t>
            </a:r>
          </a:p>
        </p:txBody>
      </p:sp>
    </p:spTree>
    <p:extLst>
      <p:ext uri="{BB962C8B-B14F-4D97-AF65-F5344CB8AC3E}">
        <p14:creationId xmlns:p14="http://schemas.microsoft.com/office/powerpoint/2010/main" val="30549362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Finally, another example is density estimation, which is estimating the underlying distribution of your data.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example, in top example, have points in 1-d, and we can try to fit a gaussian to the density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bottom example, have 2d data.  Again trying to estimate the density, and we model the density to be higher where more points are concentrated</a:t>
            </a:r>
          </a:p>
        </p:txBody>
      </p:sp>
    </p:spTree>
    <p:extLst>
      <p:ext uri="{BB962C8B-B14F-4D97-AF65-F5344CB8AC3E}">
        <p14:creationId xmlns:p14="http://schemas.microsoft.com/office/powerpoint/2010/main" val="2243844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Today we’ll focus on generative models, a class of models for unsupervised learning that given training data, tries to generate new samples from the same distribution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Shape 1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4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17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899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Shape 9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43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09177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13666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71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1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40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09177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13666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3615"/>
            <a:ext cx="659744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3767"/>
            <a:ext cx="7886700" cy="40531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13668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05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68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533333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30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6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5630"/>
            <a:ext cx="6902245" cy="6279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523499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31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43165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98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3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3615"/>
            <a:ext cx="659744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3767"/>
            <a:ext cx="7886700" cy="40531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13668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61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8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23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86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51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660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026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32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2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88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2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249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0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59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450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101600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934633"/>
            <a:ext cx="8520600" cy="50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296857" y="6179655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89330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30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178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055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758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98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533333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167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85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794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215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256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52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565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655689" y="62238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5263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852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809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645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028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896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817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573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534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33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720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CDC short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997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655689" y="62238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507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62238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86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5630"/>
            <a:ext cx="6902245" cy="6279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523499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660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141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59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118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55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983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301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073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802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356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4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43165"/>
            <a:ext cx="2057400" cy="365125"/>
          </a:xfrm>
        </p:spPr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5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17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1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X Huo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CDC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9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4DD9-7B51-4E85-AFFB-919BEC25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CDC short course</a:t>
            </a:r>
            <a:endParaRPr lang="en-US" b="1" dirty="0"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443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CDC short course</a:t>
            </a:r>
            <a:endParaRPr lang="en-US" b="1" dirty="0"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24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CDC short course</a:t>
            </a:r>
            <a:endParaRPr lang="en-US" b="1" dirty="0">
              <a:latin typeface="Arial Narrow" pitchFamily="-112" charset="0"/>
              <a:ea typeface="ＭＳ Ｐゴシック" pitchFamily="-112" charset="-128"/>
              <a:cs typeface="ＭＳ Ｐゴシック" pitchFamily="-112" charset="-128"/>
              <a:sym typeface="Symbol" pitchFamily="-112" charset="2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622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 Huo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CDC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www.flickr.com/photos/fbobolas" TargetMode="External"/><Relationship Id="rId4" Type="http://schemas.openxmlformats.org/officeDocument/2006/relationships/hyperlink" Target="https://www.flickr.com/photos/fbobolas/3822222947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neuron/214105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5.png"/><Relationship Id="rId4" Type="http://schemas.openxmlformats.org/officeDocument/2006/relationships/hyperlink" Target="https://creativecommons.org/licenses/by/3.0/us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hyperlink" Target="https://creativecommons.org/licenses/by/3.0/us/" TargetMode="External"/><Relationship Id="rId4" Type="http://schemas.openxmlformats.org/officeDocument/2006/relationships/hyperlink" Target="https://thenounproject.com/term/neuron/214105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hyperlink" Target="https://creativecommons.org/licenses/by/3.0/u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thenounproject.com/term/neuron/214105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commons.wikimedia.org/wiki/File:ClusterAnalysis_Mouse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phdthesis-bioinformatics-maxplanckinstitute-molecularplantphys.matthias-scholz.de/fig_pca_illu3d.png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1.png"/><Relationship Id="rId4" Type="http://schemas.openxmlformats.org/officeDocument/2006/relationships/hyperlink" Target="https://creativecommons.org/publicdomain/zero/1.0/deed.en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commons.wikimedia.org/wiki/File:Bivariate_example.png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2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www.flickr.com/photos/omegatron/8533520357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pexels.com/photo/audi-cabriolet-car-red-256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www.flickr.com/photos/malfet/" TargetMode="External"/><Relationship Id="rId4" Type="http://schemas.openxmlformats.org/officeDocument/2006/relationships/hyperlink" Target="https://www.flickr.com/photos/malfet/1428198050" TargetMode="External"/><Relationship Id="rId9" Type="http://schemas.openxmlformats.org/officeDocument/2006/relationships/hyperlink" Target="https://en.wikipedia.org/wiki/File:Red_eyed_tree_frog_edit2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4" y="2628900"/>
            <a:ext cx="7143750" cy="1943098"/>
          </a:xfrm>
        </p:spPr>
        <p:txBody>
          <a:bodyPr>
            <a:noAutofit/>
          </a:bodyPr>
          <a:lstStyle/>
          <a:p>
            <a:r>
              <a:rPr lang="en-US" sz="5400" b="1" dirty="0"/>
              <a:t>Introduction to Deep Learning: Algorithms and Their Applications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382" y="4629150"/>
            <a:ext cx="5539237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CDC Short Course</a:t>
            </a:r>
            <a:endParaRPr lang="zh-CN" altLang="en-US" dirty="0"/>
          </a:p>
          <a:p>
            <a:r>
              <a:rPr lang="en-US" sz="3000" dirty="0"/>
              <a:t>Xiaoming Huo, Georgia Tech</a:t>
            </a:r>
          </a:p>
        </p:txBody>
      </p:sp>
      <p:sp>
        <p:nvSpPr>
          <p:cNvPr id="5" name="PB"/>
          <p:cNvSpPr/>
          <p:nvPr/>
        </p:nvSpPr>
        <p:spPr>
          <a:xfrm>
            <a:off x="1143000" y="85725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2033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/>
        </p:nvSpPr>
        <p:spPr>
          <a:xfrm>
            <a:off x="345075" y="103762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Softmax vs. SVM</a:t>
            </a:r>
          </a:p>
        </p:txBody>
      </p:sp>
      <p:pic>
        <p:nvPicPr>
          <p:cNvPr id="1119" name="Shape 1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9160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Shape 1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2005750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E26B6-4010-C372-857A-E3C6695F67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1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Shape 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350" y="3494650"/>
            <a:ext cx="3614173" cy="148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5576425" y="1429783"/>
            <a:ext cx="3441000" cy="212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5791420" y="2030952"/>
            <a:ext cx="1860193" cy="1327764"/>
            <a:chOff x="2056784" y="1381275"/>
            <a:chExt cx="2693590" cy="1922625"/>
          </a:xfrm>
        </p:grpSpPr>
        <p:cxnSp>
          <p:nvCxnSpPr>
            <p:cNvPr id="255" name="Shape 255"/>
            <p:cNvCxnSpPr/>
            <p:nvPr/>
          </p:nvCxnSpPr>
          <p:spPr>
            <a:xfrm>
              <a:off x="2273600" y="2571750"/>
              <a:ext cx="2424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6" name="Shape 256"/>
            <p:cNvCxnSpPr/>
            <p:nvPr/>
          </p:nvCxnSpPr>
          <p:spPr>
            <a:xfrm rot="10800000">
              <a:off x="3485600" y="1381275"/>
              <a:ext cx="0" cy="1293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7" name="Shape 257"/>
            <p:cNvCxnSpPr/>
            <p:nvPr/>
          </p:nvCxnSpPr>
          <p:spPr>
            <a:xfrm rot="10800000">
              <a:off x="3155832" y="2468400"/>
              <a:ext cx="0" cy="20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258" name="Shape 2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12357" y="2728050"/>
              <a:ext cx="3608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56784" y="2178149"/>
              <a:ext cx="477942" cy="393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Shape 260"/>
            <p:cNvCxnSpPr/>
            <p:nvPr/>
          </p:nvCxnSpPr>
          <p:spPr>
            <a:xfrm>
              <a:off x="3974875" y="2575650"/>
              <a:ext cx="775500" cy="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1" name="Shape 261"/>
            <p:cNvCxnSpPr/>
            <p:nvPr/>
          </p:nvCxnSpPr>
          <p:spPr>
            <a:xfrm>
              <a:off x="2867250" y="1464125"/>
              <a:ext cx="1107600" cy="110760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62" name="Shape 262"/>
            <p:cNvSpPr/>
            <p:nvPr/>
          </p:nvSpPr>
          <p:spPr>
            <a:xfrm rot="5400000">
              <a:off x="3440650" y="2376075"/>
              <a:ext cx="231600" cy="729900"/>
            </a:xfrm>
            <a:prstGeom prst="rightBrace">
              <a:avLst>
                <a:gd name="adj1" fmla="val 57707"/>
                <a:gd name="adj2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Shape 26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12450" y="2910300"/>
              <a:ext cx="2880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Shape 264"/>
          <p:cNvSpPr txBox="1"/>
          <p:nvPr/>
        </p:nvSpPr>
        <p:spPr>
          <a:xfrm>
            <a:off x="7081750" y="1557000"/>
            <a:ext cx="1568700" cy="5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“Hinge loss”</a:t>
            </a:r>
          </a:p>
        </p:txBody>
      </p:sp>
      <p:pic>
        <p:nvPicPr>
          <p:cNvPr id="39" name="Picture 2" descr="http://cs231n.github.io/assets/margin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8690952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90FA1F-8804-4E0D-B058-D882D6DA67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1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Classifier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(Multinomial Logistic Regression)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01" name="Shape 901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frog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02" name="Shape 902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03" name="Shape 903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3.2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04" name="Shape 904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5.1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05" name="Shape 905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-1.7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906" name="Shape 906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8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2653100" y="1671389"/>
            <a:ext cx="639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Want to interpret raw classifier scores as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908" name="Shape 9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27" y="2153275"/>
            <a:ext cx="1784898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09" name="Shape 9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2105467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0" name="Shape 910"/>
          <p:cNvSpPr txBox="1"/>
          <p:nvPr/>
        </p:nvSpPr>
        <p:spPr>
          <a:xfrm>
            <a:off x="7987225" y="2056988"/>
            <a:ext cx="948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Function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7445D67-8DB7-D24A-9F0F-E088DDA9673B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8935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6" name="Shape 916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Classifier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(Multinomial Logistic Regression)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17" name="Shape 917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18" name="Shape 918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frog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19" name="Shape 919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20" name="Shape 920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3.2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21" name="Shape 921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5.1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22" name="Shape 922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-1.7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8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Shape 924"/>
          <p:cNvSpPr txBox="1"/>
          <p:nvPr/>
        </p:nvSpPr>
        <p:spPr>
          <a:xfrm>
            <a:off x="2653100" y="1671389"/>
            <a:ext cx="639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Want to interpret raw classifier scores as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925" name="Shape 9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27" y="2153275"/>
            <a:ext cx="1784898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26" name="Shape 9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2105467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7" name="Shape 927"/>
          <p:cNvSpPr txBox="1"/>
          <p:nvPr/>
        </p:nvSpPr>
        <p:spPr>
          <a:xfrm>
            <a:off x="7987225" y="2056988"/>
            <a:ext cx="948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Function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3158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29" name="Shape 929"/>
          <p:cNvSpPr txBox="1"/>
          <p:nvPr/>
        </p:nvSpPr>
        <p:spPr>
          <a:xfrm>
            <a:off x="3328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24.5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30" name="Shape 930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164.0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31" name="Shape 931"/>
          <p:cNvSpPr txBox="1"/>
          <p:nvPr/>
        </p:nvSpPr>
        <p:spPr>
          <a:xfrm>
            <a:off x="3251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0.18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932" name="Shape 932"/>
          <p:cNvCxnSpPr/>
          <p:nvPr/>
        </p:nvCxnSpPr>
        <p:spPr>
          <a:xfrm>
            <a:off x="2545075" y="4107850"/>
            <a:ext cx="588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3" name="Shape 933"/>
          <p:cNvSpPr txBox="1"/>
          <p:nvPr/>
        </p:nvSpPr>
        <p:spPr>
          <a:xfrm>
            <a:off x="2587525" y="3678113"/>
            <a:ext cx="548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2880325" y="48780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35" name="Shape 935"/>
          <p:cNvSpPr txBox="1"/>
          <p:nvPr/>
        </p:nvSpPr>
        <p:spPr>
          <a:xfrm>
            <a:off x="3014175" y="2596838"/>
            <a:ext cx="13818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be &gt;= 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DDC42DDC-91FD-654E-A6FA-08B648CDD58D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54160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1" name="Shape 941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Classifier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(Multinomial Logistic Regression)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42" name="Shape 942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43" name="Shape 943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frog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44" name="Shape 944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45" name="Shape 945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3.2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46" name="Shape 946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5.1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47" name="Shape 947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-1.7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948" name="Shape 948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8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2653100" y="1671389"/>
            <a:ext cx="639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Want to interpret raw classifier scores as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950" name="Shape 9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27" y="2153275"/>
            <a:ext cx="1784898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1" name="Shape 9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2105467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2" name="Shape 952"/>
          <p:cNvSpPr txBox="1"/>
          <p:nvPr/>
        </p:nvSpPr>
        <p:spPr>
          <a:xfrm>
            <a:off x="7987225" y="2056988"/>
            <a:ext cx="948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Function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53" name="Shape 953"/>
          <p:cNvSpPr/>
          <p:nvPr/>
        </p:nvSpPr>
        <p:spPr>
          <a:xfrm>
            <a:off x="3158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54" name="Shape 954"/>
          <p:cNvSpPr txBox="1"/>
          <p:nvPr/>
        </p:nvSpPr>
        <p:spPr>
          <a:xfrm>
            <a:off x="3328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24.5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55" name="Shape 95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164.0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56" name="Shape 956"/>
          <p:cNvSpPr txBox="1"/>
          <p:nvPr/>
        </p:nvSpPr>
        <p:spPr>
          <a:xfrm>
            <a:off x="3251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0.18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52159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58" name="Shape 958"/>
          <p:cNvSpPr txBox="1"/>
          <p:nvPr/>
        </p:nvSpPr>
        <p:spPr>
          <a:xfrm>
            <a:off x="53093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59" name="Shape 959"/>
          <p:cNvSpPr txBox="1"/>
          <p:nvPr/>
        </p:nvSpPr>
        <p:spPr>
          <a:xfrm>
            <a:off x="5309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0.87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60" name="Shape 960"/>
          <p:cNvSpPr txBox="1"/>
          <p:nvPr/>
        </p:nvSpPr>
        <p:spPr>
          <a:xfrm>
            <a:off x="53093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961" name="Shape 961"/>
          <p:cNvCxnSpPr/>
          <p:nvPr/>
        </p:nvCxnSpPr>
        <p:spPr>
          <a:xfrm>
            <a:off x="2545075" y="4107850"/>
            <a:ext cx="588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Shape 962"/>
          <p:cNvSpPr txBox="1"/>
          <p:nvPr/>
        </p:nvSpPr>
        <p:spPr>
          <a:xfrm>
            <a:off x="2587525" y="3678113"/>
            <a:ext cx="548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963" name="Shape 963"/>
          <p:cNvCxnSpPr/>
          <p:nvPr/>
        </p:nvCxnSpPr>
        <p:spPr>
          <a:xfrm>
            <a:off x="4297675" y="4107850"/>
            <a:ext cx="89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4" name="Shape 964"/>
          <p:cNvSpPr txBox="1"/>
          <p:nvPr/>
        </p:nvSpPr>
        <p:spPr>
          <a:xfrm>
            <a:off x="4259275" y="3752875"/>
            <a:ext cx="1005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normalize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65" name="Shape 965"/>
          <p:cNvSpPr txBox="1"/>
          <p:nvPr/>
        </p:nvSpPr>
        <p:spPr>
          <a:xfrm>
            <a:off x="2880325" y="48780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66" name="Shape 966"/>
          <p:cNvSpPr txBox="1"/>
          <p:nvPr/>
        </p:nvSpPr>
        <p:spPr>
          <a:xfrm>
            <a:off x="3014175" y="2596838"/>
            <a:ext cx="13818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be &gt;= 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67" name="Shape 967"/>
          <p:cNvSpPr txBox="1"/>
          <p:nvPr/>
        </p:nvSpPr>
        <p:spPr>
          <a:xfrm>
            <a:off x="4948250" y="2608625"/>
            <a:ext cx="14736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sum to 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68" name="Shape 968"/>
          <p:cNvSpPr txBox="1"/>
          <p:nvPr/>
        </p:nvSpPr>
        <p:spPr>
          <a:xfrm>
            <a:off x="4937725" y="49078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CFA456CA-78C2-754C-AEF1-A1582AA738D2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059926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4" name="Shape 974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Classifier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(Multinomial Logistic Regression)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75" name="Shape 975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76" name="Shape 976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frog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77" name="Shape 977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78" name="Shape 978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3.2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79" name="Shape 979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5.1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-1.7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8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Shape 982"/>
          <p:cNvSpPr txBox="1"/>
          <p:nvPr/>
        </p:nvSpPr>
        <p:spPr>
          <a:xfrm>
            <a:off x="2653100" y="1671389"/>
            <a:ext cx="639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Want to interpret raw classifier scores as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983" name="Shape 9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27" y="2153275"/>
            <a:ext cx="1784898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4" name="Shape 9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2105467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5" name="Shape 985"/>
          <p:cNvSpPr txBox="1"/>
          <p:nvPr/>
        </p:nvSpPr>
        <p:spPr>
          <a:xfrm>
            <a:off x="7987225" y="2056988"/>
            <a:ext cx="948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Function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3158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87" name="Shape 987"/>
          <p:cNvSpPr txBox="1"/>
          <p:nvPr/>
        </p:nvSpPr>
        <p:spPr>
          <a:xfrm>
            <a:off x="3328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24.5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88" name="Shape 988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164.0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89" name="Shape 989"/>
          <p:cNvSpPr txBox="1"/>
          <p:nvPr/>
        </p:nvSpPr>
        <p:spPr>
          <a:xfrm>
            <a:off x="3251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0.18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52159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91" name="Shape 991"/>
          <p:cNvSpPr txBox="1"/>
          <p:nvPr/>
        </p:nvSpPr>
        <p:spPr>
          <a:xfrm>
            <a:off x="53093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92" name="Shape 992"/>
          <p:cNvSpPr txBox="1"/>
          <p:nvPr/>
        </p:nvSpPr>
        <p:spPr>
          <a:xfrm>
            <a:off x="5309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0.87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93" name="Shape 993"/>
          <p:cNvSpPr txBox="1"/>
          <p:nvPr/>
        </p:nvSpPr>
        <p:spPr>
          <a:xfrm>
            <a:off x="53093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994" name="Shape 994"/>
          <p:cNvCxnSpPr/>
          <p:nvPr/>
        </p:nvCxnSpPr>
        <p:spPr>
          <a:xfrm>
            <a:off x="2545075" y="4107850"/>
            <a:ext cx="588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5" name="Shape 995"/>
          <p:cNvSpPr txBox="1"/>
          <p:nvPr/>
        </p:nvSpPr>
        <p:spPr>
          <a:xfrm>
            <a:off x="2587525" y="3678113"/>
            <a:ext cx="548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996" name="Shape 996"/>
          <p:cNvCxnSpPr/>
          <p:nvPr/>
        </p:nvCxnSpPr>
        <p:spPr>
          <a:xfrm>
            <a:off x="4297675" y="4107850"/>
            <a:ext cx="89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7" name="Shape 997"/>
          <p:cNvSpPr txBox="1"/>
          <p:nvPr/>
        </p:nvSpPr>
        <p:spPr>
          <a:xfrm>
            <a:off x="4259275" y="3752875"/>
            <a:ext cx="1005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normalize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2880325" y="48780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99" name="Shape 999"/>
          <p:cNvSpPr txBox="1"/>
          <p:nvPr/>
        </p:nvSpPr>
        <p:spPr>
          <a:xfrm>
            <a:off x="3014175" y="2596838"/>
            <a:ext cx="13818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be &gt;= 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00" name="Shape 1000"/>
          <p:cNvSpPr txBox="1"/>
          <p:nvPr/>
        </p:nvSpPr>
        <p:spPr>
          <a:xfrm>
            <a:off x="4948250" y="2608625"/>
            <a:ext cx="14736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sum to 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01" name="Shape 1001"/>
          <p:cNvSpPr txBox="1"/>
          <p:nvPr/>
        </p:nvSpPr>
        <p:spPr>
          <a:xfrm>
            <a:off x="4937725" y="49078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02" name="Shape 1002"/>
          <p:cNvSpPr txBox="1"/>
          <p:nvPr/>
        </p:nvSpPr>
        <p:spPr>
          <a:xfrm>
            <a:off x="321800" y="4878000"/>
            <a:ext cx="25485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log-probabilities / logits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82D62B4A-3F81-4541-A8FF-85E582BCA5A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36149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9" name="Shape 1009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Classifier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(Multinomial Logistic Regression)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10" name="Shape 1010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11" name="Shape 1011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frog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12" name="Shape 1012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13" name="Shape 1013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3.2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14" name="Shape 1014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5.1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15" name="Shape 1015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-1.7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016" name="Shape 1016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8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/>
        </p:nvSpPr>
        <p:spPr>
          <a:xfrm>
            <a:off x="2653100" y="1671389"/>
            <a:ext cx="639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Want to interpret raw classifier scores as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018" name="Shape 10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27" y="2153275"/>
            <a:ext cx="1784898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9" name="Shape 10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2105467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0" name="Shape 1020"/>
          <p:cNvSpPr txBox="1"/>
          <p:nvPr/>
        </p:nvSpPr>
        <p:spPr>
          <a:xfrm>
            <a:off x="7987225" y="2056988"/>
            <a:ext cx="948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Function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21" name="Shape 1021"/>
          <p:cNvSpPr/>
          <p:nvPr/>
        </p:nvSpPr>
        <p:spPr>
          <a:xfrm>
            <a:off x="3158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22" name="Shape 1022"/>
          <p:cNvSpPr txBox="1"/>
          <p:nvPr/>
        </p:nvSpPr>
        <p:spPr>
          <a:xfrm>
            <a:off x="3328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24.5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23" name="Shape 1023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164.0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24" name="Shape 1024"/>
          <p:cNvSpPr txBox="1"/>
          <p:nvPr/>
        </p:nvSpPr>
        <p:spPr>
          <a:xfrm>
            <a:off x="3251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0.18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25" name="Shape 1025"/>
          <p:cNvSpPr/>
          <p:nvPr/>
        </p:nvSpPr>
        <p:spPr>
          <a:xfrm>
            <a:off x="52159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26" name="Shape 1026"/>
          <p:cNvSpPr txBox="1"/>
          <p:nvPr/>
        </p:nvSpPr>
        <p:spPr>
          <a:xfrm>
            <a:off x="53093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5309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0.87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53093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029" name="Shape 1029"/>
          <p:cNvCxnSpPr/>
          <p:nvPr/>
        </p:nvCxnSpPr>
        <p:spPr>
          <a:xfrm>
            <a:off x="2545075" y="4107850"/>
            <a:ext cx="588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0" name="Shape 1030"/>
          <p:cNvSpPr txBox="1"/>
          <p:nvPr/>
        </p:nvSpPr>
        <p:spPr>
          <a:xfrm>
            <a:off x="2587525" y="3678113"/>
            <a:ext cx="548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031" name="Shape 1031"/>
          <p:cNvCxnSpPr/>
          <p:nvPr/>
        </p:nvCxnSpPr>
        <p:spPr>
          <a:xfrm>
            <a:off x="4297675" y="4107850"/>
            <a:ext cx="89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2" name="Shape 1032"/>
          <p:cNvSpPr txBox="1"/>
          <p:nvPr/>
        </p:nvSpPr>
        <p:spPr>
          <a:xfrm>
            <a:off x="4259275" y="3752875"/>
            <a:ext cx="1005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normalize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33" name="Shape 1033"/>
          <p:cNvSpPr txBox="1"/>
          <p:nvPr/>
        </p:nvSpPr>
        <p:spPr>
          <a:xfrm>
            <a:off x="2880325" y="48780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3014175" y="2596838"/>
            <a:ext cx="13818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be &gt;= 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35" name="Shape 1035"/>
          <p:cNvSpPr txBox="1"/>
          <p:nvPr/>
        </p:nvSpPr>
        <p:spPr>
          <a:xfrm>
            <a:off x="4948250" y="2608625"/>
            <a:ext cx="14736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sum to 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36" name="Shape 1036"/>
          <p:cNvSpPr txBox="1"/>
          <p:nvPr/>
        </p:nvSpPr>
        <p:spPr>
          <a:xfrm>
            <a:off x="4937725" y="49078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321800" y="4878000"/>
            <a:ext cx="25485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log-probabilities / logits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039" name="Shape 1039"/>
          <p:cNvPicPr preferRelativeResize="0"/>
          <p:nvPr/>
        </p:nvPicPr>
        <p:blipFill rotWithShape="1">
          <a:blip r:embed="rId6">
            <a:alphaModFix/>
          </a:blip>
          <a:srcRect t="10" b="-10"/>
          <a:stretch/>
        </p:blipFill>
        <p:spPr>
          <a:xfrm>
            <a:off x="6472025" y="2791877"/>
            <a:ext cx="2671976" cy="31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>
            <a:off x="6427625" y="3645300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1" name="Shape 1041"/>
          <p:cNvSpPr txBox="1"/>
          <p:nvPr/>
        </p:nvSpPr>
        <p:spPr>
          <a:xfrm>
            <a:off x="6732425" y="3347300"/>
            <a:ext cx="21621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L</a:t>
            </a:r>
            <a:r>
              <a:rPr kumimoji="0" lang="en" sz="2000" b="0" i="0" u="none" strike="noStrike" kern="0" cap="none" spc="0" normalizeH="0" baseline="-2500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i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= -log(0.13)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=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2.04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452D68A8-AD15-5048-9025-752C743443D1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55337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Classifier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(Multinomial Logistic Regression)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48" name="Shape 1048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49" name="Shape 1049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frog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50" name="Shape 1050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51" name="Shape 1051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3.2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52" name="Shape 1052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5.1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53" name="Shape 1053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-1.7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054" name="Shape 1054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8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Shape 1055"/>
          <p:cNvSpPr txBox="1"/>
          <p:nvPr/>
        </p:nvSpPr>
        <p:spPr>
          <a:xfrm>
            <a:off x="2653100" y="1671389"/>
            <a:ext cx="639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Want to interpret raw classifier scores as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056" name="Shape 10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27" y="2153275"/>
            <a:ext cx="1784898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7" name="Shape 10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2105467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8" name="Shape 1058"/>
          <p:cNvSpPr txBox="1"/>
          <p:nvPr/>
        </p:nvSpPr>
        <p:spPr>
          <a:xfrm>
            <a:off x="7987225" y="2056988"/>
            <a:ext cx="948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Function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3158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3328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24.5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61" name="Shape 1061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164.0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3251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0.18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52159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64" name="Shape 1064"/>
          <p:cNvSpPr txBox="1"/>
          <p:nvPr/>
        </p:nvSpPr>
        <p:spPr>
          <a:xfrm>
            <a:off x="53093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65" name="Shape 1065"/>
          <p:cNvSpPr txBox="1"/>
          <p:nvPr/>
        </p:nvSpPr>
        <p:spPr>
          <a:xfrm>
            <a:off x="5309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0.87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66" name="Shape 1066"/>
          <p:cNvSpPr txBox="1"/>
          <p:nvPr/>
        </p:nvSpPr>
        <p:spPr>
          <a:xfrm>
            <a:off x="53093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067" name="Shape 1067"/>
          <p:cNvCxnSpPr/>
          <p:nvPr/>
        </p:nvCxnSpPr>
        <p:spPr>
          <a:xfrm>
            <a:off x="2545075" y="4107850"/>
            <a:ext cx="588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8" name="Shape 1068"/>
          <p:cNvSpPr txBox="1"/>
          <p:nvPr/>
        </p:nvSpPr>
        <p:spPr>
          <a:xfrm>
            <a:off x="2587525" y="3678113"/>
            <a:ext cx="548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069" name="Shape 1069"/>
          <p:cNvCxnSpPr/>
          <p:nvPr/>
        </p:nvCxnSpPr>
        <p:spPr>
          <a:xfrm>
            <a:off x="4297675" y="4107850"/>
            <a:ext cx="89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0" name="Shape 1070"/>
          <p:cNvSpPr txBox="1"/>
          <p:nvPr/>
        </p:nvSpPr>
        <p:spPr>
          <a:xfrm>
            <a:off x="4259275" y="3752875"/>
            <a:ext cx="1005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normalize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71" name="Shape 1071"/>
          <p:cNvSpPr txBox="1"/>
          <p:nvPr/>
        </p:nvSpPr>
        <p:spPr>
          <a:xfrm>
            <a:off x="2880325" y="48780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72" name="Shape 1072"/>
          <p:cNvSpPr txBox="1"/>
          <p:nvPr/>
        </p:nvSpPr>
        <p:spPr>
          <a:xfrm>
            <a:off x="3014175" y="2596838"/>
            <a:ext cx="13818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be &gt;= 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73" name="Shape 1073"/>
          <p:cNvSpPr txBox="1"/>
          <p:nvPr/>
        </p:nvSpPr>
        <p:spPr>
          <a:xfrm>
            <a:off x="4948250" y="2608625"/>
            <a:ext cx="14736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sum to 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74" name="Shape 1074"/>
          <p:cNvSpPr txBox="1"/>
          <p:nvPr/>
        </p:nvSpPr>
        <p:spPr>
          <a:xfrm>
            <a:off x="4937725" y="49078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75" name="Shape 1075"/>
          <p:cNvSpPr txBox="1"/>
          <p:nvPr/>
        </p:nvSpPr>
        <p:spPr>
          <a:xfrm>
            <a:off x="321800" y="4878000"/>
            <a:ext cx="25485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log-probabilities / logits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76" name="Shape 1076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077" name="Shape 1077"/>
          <p:cNvPicPr preferRelativeResize="0"/>
          <p:nvPr/>
        </p:nvPicPr>
        <p:blipFill rotWithShape="1">
          <a:blip r:embed="rId6">
            <a:alphaModFix/>
          </a:blip>
          <a:srcRect t="10" b="-10"/>
          <a:stretch/>
        </p:blipFill>
        <p:spPr>
          <a:xfrm>
            <a:off x="6472025" y="2791877"/>
            <a:ext cx="2671976" cy="31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8" name="Shape 1078"/>
          <p:cNvCxnSpPr/>
          <p:nvPr/>
        </p:nvCxnSpPr>
        <p:spPr>
          <a:xfrm>
            <a:off x="6427625" y="3645300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9" name="Shape 1079"/>
          <p:cNvSpPr txBox="1"/>
          <p:nvPr/>
        </p:nvSpPr>
        <p:spPr>
          <a:xfrm>
            <a:off x="6732425" y="3347300"/>
            <a:ext cx="21621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L</a:t>
            </a:r>
            <a:r>
              <a:rPr kumimoji="0" lang="en" sz="2000" b="0" i="0" u="none" strike="noStrike" kern="0" cap="none" spc="0" normalizeH="0" baseline="-2500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i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= -log(0.13)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   = 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2.04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80" name="Shape 1080"/>
          <p:cNvSpPr txBox="1"/>
          <p:nvPr/>
        </p:nvSpPr>
        <p:spPr>
          <a:xfrm>
            <a:off x="6429350" y="4273750"/>
            <a:ext cx="2757300" cy="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Maximum Likelihood Estimation</a:t>
            </a:r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Choose probabilities to maximize the likelihood of the observed data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006CF5D5-CAC9-9B4B-BDB8-649E0381ADC1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998559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Classifier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(Multinomial Logistic Regression)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87" name="Shape 1087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88" name="Shape 1088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frog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89" name="Shape 1089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90" name="Shape 1090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3.2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91" name="Shape 1091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5.1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92" name="Shape 1092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-1.7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093" name="Shape 1093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8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Shape 1094"/>
          <p:cNvSpPr txBox="1"/>
          <p:nvPr/>
        </p:nvSpPr>
        <p:spPr>
          <a:xfrm>
            <a:off x="2653100" y="1671389"/>
            <a:ext cx="639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Want to interpret raw classifier scores as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095" name="Shape 10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27" y="2153275"/>
            <a:ext cx="1784898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6" name="Shape 10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2105467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7" name="Shape 1097"/>
          <p:cNvSpPr txBox="1"/>
          <p:nvPr/>
        </p:nvSpPr>
        <p:spPr>
          <a:xfrm>
            <a:off x="7987225" y="2056988"/>
            <a:ext cx="948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Function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98" name="Shape 1098"/>
          <p:cNvSpPr/>
          <p:nvPr/>
        </p:nvSpPr>
        <p:spPr>
          <a:xfrm>
            <a:off x="3158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3328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24.5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00" name="Shape 1100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164.0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01" name="Shape 1101"/>
          <p:cNvSpPr txBox="1"/>
          <p:nvPr/>
        </p:nvSpPr>
        <p:spPr>
          <a:xfrm>
            <a:off x="3251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0.18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52159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03" name="Shape 1103"/>
          <p:cNvSpPr txBox="1"/>
          <p:nvPr/>
        </p:nvSpPr>
        <p:spPr>
          <a:xfrm>
            <a:off x="53093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04" name="Shape 1104"/>
          <p:cNvSpPr txBox="1"/>
          <p:nvPr/>
        </p:nvSpPr>
        <p:spPr>
          <a:xfrm>
            <a:off x="5309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0.87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05" name="Shape 1105"/>
          <p:cNvSpPr txBox="1"/>
          <p:nvPr/>
        </p:nvSpPr>
        <p:spPr>
          <a:xfrm>
            <a:off x="53093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106" name="Shape 1106"/>
          <p:cNvCxnSpPr/>
          <p:nvPr/>
        </p:nvCxnSpPr>
        <p:spPr>
          <a:xfrm>
            <a:off x="2545075" y="4107850"/>
            <a:ext cx="588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7" name="Shape 1107"/>
          <p:cNvSpPr txBox="1"/>
          <p:nvPr/>
        </p:nvSpPr>
        <p:spPr>
          <a:xfrm>
            <a:off x="2587525" y="3678113"/>
            <a:ext cx="548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108" name="Shape 1108"/>
          <p:cNvCxnSpPr/>
          <p:nvPr/>
        </p:nvCxnSpPr>
        <p:spPr>
          <a:xfrm>
            <a:off x="4297675" y="4107850"/>
            <a:ext cx="89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9" name="Shape 1109"/>
          <p:cNvSpPr txBox="1"/>
          <p:nvPr/>
        </p:nvSpPr>
        <p:spPr>
          <a:xfrm>
            <a:off x="4259275" y="3752875"/>
            <a:ext cx="1005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normalize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10" name="Shape 1110"/>
          <p:cNvSpPr txBox="1"/>
          <p:nvPr/>
        </p:nvSpPr>
        <p:spPr>
          <a:xfrm>
            <a:off x="2880325" y="48780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3014175" y="2596838"/>
            <a:ext cx="13818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be &gt;= 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12" name="Shape 1112"/>
          <p:cNvSpPr txBox="1"/>
          <p:nvPr/>
        </p:nvSpPr>
        <p:spPr>
          <a:xfrm>
            <a:off x="4948250" y="2608625"/>
            <a:ext cx="14736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sum to 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13" name="Shape 1113"/>
          <p:cNvSpPr txBox="1"/>
          <p:nvPr/>
        </p:nvSpPr>
        <p:spPr>
          <a:xfrm>
            <a:off x="4937725" y="49078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14" name="Shape 1114"/>
          <p:cNvSpPr txBox="1"/>
          <p:nvPr/>
        </p:nvSpPr>
        <p:spPr>
          <a:xfrm>
            <a:off x="321800" y="4878000"/>
            <a:ext cx="25485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log-probabilities / logits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15" name="Shape 1115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116" name="Shape 1116"/>
          <p:cNvPicPr preferRelativeResize="0"/>
          <p:nvPr/>
        </p:nvPicPr>
        <p:blipFill rotWithShape="1">
          <a:blip r:embed="rId6">
            <a:alphaModFix/>
          </a:blip>
          <a:srcRect t="10" b="-10"/>
          <a:stretch/>
        </p:blipFill>
        <p:spPr>
          <a:xfrm>
            <a:off x="6472025" y="2791877"/>
            <a:ext cx="2671976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Shape 1117"/>
          <p:cNvSpPr/>
          <p:nvPr/>
        </p:nvSpPr>
        <p:spPr>
          <a:xfrm>
            <a:off x="8040141" y="3281425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18" name="Shape 1118"/>
          <p:cNvSpPr txBox="1"/>
          <p:nvPr/>
        </p:nvSpPr>
        <p:spPr>
          <a:xfrm>
            <a:off x="8133491" y="3257150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1.00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19" name="Shape 1119"/>
          <p:cNvSpPr txBox="1"/>
          <p:nvPr/>
        </p:nvSpPr>
        <p:spPr>
          <a:xfrm>
            <a:off x="8133491" y="3790550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20" name="Shape 1120"/>
          <p:cNvSpPr txBox="1"/>
          <p:nvPr/>
        </p:nvSpPr>
        <p:spPr>
          <a:xfrm>
            <a:off x="8133491" y="4323950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7761891" y="4916575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Correct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22" name="Shape 1122"/>
          <p:cNvSpPr txBox="1"/>
          <p:nvPr/>
        </p:nvSpPr>
        <p:spPr>
          <a:xfrm>
            <a:off x="6703550" y="3332875"/>
            <a:ext cx="8976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compare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123" name="Shape 1123"/>
          <p:cNvCxnSpPr/>
          <p:nvPr/>
        </p:nvCxnSpPr>
        <p:spPr>
          <a:xfrm>
            <a:off x="6296850" y="3527675"/>
            <a:ext cx="4164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4" name="Shape 1124"/>
          <p:cNvCxnSpPr/>
          <p:nvPr/>
        </p:nvCxnSpPr>
        <p:spPr>
          <a:xfrm rot="10800000">
            <a:off x="7552350" y="3536450"/>
            <a:ext cx="487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Slide Number Placeholder 4">
            <a:extLst>
              <a:ext uri="{FF2B5EF4-FFF2-40B4-BE49-F238E27FC236}">
                <a16:creationId xmlns:a16="http://schemas.microsoft.com/office/drawing/2014/main" id="{FB92DD16-0A1C-D346-BF5A-42220A32D5E1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72275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0" name="Shape 1130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Classifier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(Multinomial Logistic Regression)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31" name="Shape 113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32" name="Shape 113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frog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33" name="Shape 113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34" name="Shape 113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3.2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35" name="Shape 113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5.1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36" name="Shape 113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-1.7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137" name="Shape 1137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8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 txBox="1"/>
          <p:nvPr/>
        </p:nvSpPr>
        <p:spPr>
          <a:xfrm>
            <a:off x="2653100" y="1671389"/>
            <a:ext cx="639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Want to interpret raw classifier scores as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139" name="Shape 1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27" y="2153275"/>
            <a:ext cx="1784898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40" name="Shape 1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2105467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1" name="Shape 1141"/>
          <p:cNvSpPr txBox="1"/>
          <p:nvPr/>
        </p:nvSpPr>
        <p:spPr>
          <a:xfrm>
            <a:off x="7987225" y="2056988"/>
            <a:ext cx="948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Function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42" name="Shape 1142"/>
          <p:cNvSpPr/>
          <p:nvPr/>
        </p:nvSpPr>
        <p:spPr>
          <a:xfrm>
            <a:off x="3158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43" name="Shape 1143"/>
          <p:cNvSpPr txBox="1"/>
          <p:nvPr/>
        </p:nvSpPr>
        <p:spPr>
          <a:xfrm>
            <a:off x="3328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24.5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44" name="Shape 1144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164.0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45" name="Shape 1145"/>
          <p:cNvSpPr txBox="1"/>
          <p:nvPr/>
        </p:nvSpPr>
        <p:spPr>
          <a:xfrm>
            <a:off x="3251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0.18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46" name="Shape 1146"/>
          <p:cNvSpPr/>
          <p:nvPr/>
        </p:nvSpPr>
        <p:spPr>
          <a:xfrm>
            <a:off x="52159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47" name="Shape 1147"/>
          <p:cNvSpPr txBox="1"/>
          <p:nvPr/>
        </p:nvSpPr>
        <p:spPr>
          <a:xfrm>
            <a:off x="53093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48" name="Shape 1148"/>
          <p:cNvSpPr txBox="1"/>
          <p:nvPr/>
        </p:nvSpPr>
        <p:spPr>
          <a:xfrm>
            <a:off x="5309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0.87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49" name="Shape 1149"/>
          <p:cNvSpPr txBox="1"/>
          <p:nvPr/>
        </p:nvSpPr>
        <p:spPr>
          <a:xfrm>
            <a:off x="53093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150" name="Shape 1150"/>
          <p:cNvCxnSpPr/>
          <p:nvPr/>
        </p:nvCxnSpPr>
        <p:spPr>
          <a:xfrm>
            <a:off x="2545075" y="4107850"/>
            <a:ext cx="588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1" name="Shape 1151"/>
          <p:cNvSpPr txBox="1"/>
          <p:nvPr/>
        </p:nvSpPr>
        <p:spPr>
          <a:xfrm>
            <a:off x="2587525" y="3678113"/>
            <a:ext cx="548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152" name="Shape 1152"/>
          <p:cNvCxnSpPr/>
          <p:nvPr/>
        </p:nvCxnSpPr>
        <p:spPr>
          <a:xfrm>
            <a:off x="4297675" y="4107850"/>
            <a:ext cx="89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3" name="Shape 1153"/>
          <p:cNvSpPr txBox="1"/>
          <p:nvPr/>
        </p:nvSpPr>
        <p:spPr>
          <a:xfrm>
            <a:off x="4259275" y="3752875"/>
            <a:ext cx="1005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normalize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54" name="Shape 1154"/>
          <p:cNvSpPr txBox="1"/>
          <p:nvPr/>
        </p:nvSpPr>
        <p:spPr>
          <a:xfrm>
            <a:off x="2880325" y="48780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55" name="Shape 1155"/>
          <p:cNvSpPr txBox="1"/>
          <p:nvPr/>
        </p:nvSpPr>
        <p:spPr>
          <a:xfrm>
            <a:off x="3014175" y="2596838"/>
            <a:ext cx="13818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be &gt;= 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56" name="Shape 1156"/>
          <p:cNvSpPr txBox="1"/>
          <p:nvPr/>
        </p:nvSpPr>
        <p:spPr>
          <a:xfrm>
            <a:off x="4948250" y="2608625"/>
            <a:ext cx="14736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sum to 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57" name="Shape 1157"/>
          <p:cNvSpPr txBox="1"/>
          <p:nvPr/>
        </p:nvSpPr>
        <p:spPr>
          <a:xfrm>
            <a:off x="4937725" y="49078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58" name="Shape 1158"/>
          <p:cNvSpPr txBox="1"/>
          <p:nvPr/>
        </p:nvSpPr>
        <p:spPr>
          <a:xfrm>
            <a:off x="321800" y="4878000"/>
            <a:ext cx="25485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log-probabilities / logits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160" name="Shape 1160"/>
          <p:cNvPicPr preferRelativeResize="0"/>
          <p:nvPr/>
        </p:nvPicPr>
        <p:blipFill rotWithShape="1">
          <a:blip r:embed="rId6">
            <a:alphaModFix/>
          </a:blip>
          <a:srcRect t="10" b="-10"/>
          <a:stretch/>
        </p:blipFill>
        <p:spPr>
          <a:xfrm>
            <a:off x="6472025" y="2791877"/>
            <a:ext cx="2671976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Shape 1161"/>
          <p:cNvPicPr preferRelativeResize="0"/>
          <p:nvPr/>
        </p:nvPicPr>
        <p:blipFill rotWithShape="1">
          <a:blip r:embed="rId7">
            <a:alphaModFix/>
          </a:blip>
          <a:srcRect l="46486"/>
          <a:stretch/>
        </p:blipFill>
        <p:spPr>
          <a:xfrm>
            <a:off x="6442718" y="4639374"/>
            <a:ext cx="1528370" cy="6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/>
          <p:nvPr/>
        </p:nvSpPr>
        <p:spPr>
          <a:xfrm>
            <a:off x="8040141" y="3281425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63" name="Shape 1163"/>
          <p:cNvSpPr txBox="1"/>
          <p:nvPr/>
        </p:nvSpPr>
        <p:spPr>
          <a:xfrm>
            <a:off x="8133491" y="3257150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1.00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64" name="Shape 1164"/>
          <p:cNvSpPr txBox="1"/>
          <p:nvPr/>
        </p:nvSpPr>
        <p:spPr>
          <a:xfrm>
            <a:off x="8133491" y="3790550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65" name="Shape 1165"/>
          <p:cNvSpPr txBox="1"/>
          <p:nvPr/>
        </p:nvSpPr>
        <p:spPr>
          <a:xfrm>
            <a:off x="8133491" y="4323950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66" name="Shape 1166"/>
          <p:cNvSpPr txBox="1"/>
          <p:nvPr/>
        </p:nvSpPr>
        <p:spPr>
          <a:xfrm>
            <a:off x="7761891" y="4916575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Correct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167" name="Shape 1167"/>
          <p:cNvPicPr preferRelativeResize="0"/>
          <p:nvPr/>
        </p:nvPicPr>
        <p:blipFill rotWithShape="1">
          <a:blip r:embed="rId7">
            <a:alphaModFix/>
          </a:blip>
          <a:srcRect r="54712" b="28269"/>
          <a:stretch/>
        </p:blipFill>
        <p:spPr>
          <a:xfrm>
            <a:off x="6441275" y="4146039"/>
            <a:ext cx="1441750" cy="5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Shape 1168"/>
          <p:cNvSpPr txBox="1"/>
          <p:nvPr/>
        </p:nvSpPr>
        <p:spPr>
          <a:xfrm>
            <a:off x="6703550" y="3332875"/>
            <a:ext cx="8976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compare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169" name="Shape 1169"/>
          <p:cNvCxnSpPr/>
          <p:nvPr/>
        </p:nvCxnSpPr>
        <p:spPr>
          <a:xfrm>
            <a:off x="6296850" y="3527675"/>
            <a:ext cx="4164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0" name="Shape 1170"/>
          <p:cNvCxnSpPr/>
          <p:nvPr/>
        </p:nvCxnSpPr>
        <p:spPr>
          <a:xfrm rot="10800000">
            <a:off x="7552350" y="3536450"/>
            <a:ext cx="487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1" name="Shape 1171"/>
          <p:cNvSpPr txBox="1"/>
          <p:nvPr/>
        </p:nvSpPr>
        <p:spPr>
          <a:xfrm>
            <a:off x="6387625" y="3764425"/>
            <a:ext cx="1528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Kullback–Leibler divergence</a:t>
            </a:r>
            <a:endParaRPr kumimoji="0" sz="1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172" name="Shape 1172"/>
          <p:cNvCxnSpPr/>
          <p:nvPr/>
        </p:nvCxnSpPr>
        <p:spPr>
          <a:xfrm>
            <a:off x="7339930" y="4611095"/>
            <a:ext cx="218700" cy="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Shape 1173"/>
          <p:cNvCxnSpPr/>
          <p:nvPr/>
        </p:nvCxnSpPr>
        <p:spPr>
          <a:xfrm>
            <a:off x="7071594" y="4611095"/>
            <a:ext cx="218700" cy="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Slide Number Placeholder 4">
            <a:extLst>
              <a:ext uri="{FF2B5EF4-FFF2-40B4-BE49-F238E27FC236}">
                <a16:creationId xmlns:a16="http://schemas.microsoft.com/office/drawing/2014/main" id="{5C530E04-0562-0544-8D57-D12E64F8F73B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13635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BFAFF-DA98-4063-92BA-65479569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8A8FB0-641B-47BD-BF4D-632923390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8:30-9:30 </a:t>
            </a:r>
            <a:r>
              <a:rPr lang="en-US" dirty="0"/>
              <a:t>Module 1: Introduction</a:t>
            </a:r>
          </a:p>
          <a:p>
            <a:r>
              <a:rPr lang="en-US" dirty="0">
                <a:solidFill>
                  <a:srgbClr val="FF0000"/>
                </a:solidFill>
              </a:rPr>
              <a:t>9:45-10:45 </a:t>
            </a:r>
            <a:r>
              <a:rPr lang="en-US" dirty="0"/>
              <a:t>Module 2: Overview &amp; preparation</a:t>
            </a:r>
          </a:p>
          <a:p>
            <a:r>
              <a:rPr lang="en-US" dirty="0">
                <a:solidFill>
                  <a:srgbClr val="FF0000"/>
                </a:solidFill>
              </a:rPr>
              <a:t>11:00-12:00 </a:t>
            </a:r>
            <a:r>
              <a:rPr lang="en-US" dirty="0"/>
              <a:t>Module 3: Neural networks - basics</a:t>
            </a:r>
          </a:p>
          <a:p>
            <a:r>
              <a:rPr lang="en-US" dirty="0">
                <a:solidFill>
                  <a:srgbClr val="FF0000"/>
                </a:solidFill>
              </a:rPr>
              <a:t>12:00-1:15 </a:t>
            </a:r>
            <a:r>
              <a:rPr lang="en-US" dirty="0"/>
              <a:t>Lunch break</a:t>
            </a:r>
          </a:p>
          <a:p>
            <a:r>
              <a:rPr lang="en-US" dirty="0">
                <a:solidFill>
                  <a:srgbClr val="FF0000"/>
                </a:solidFill>
              </a:rPr>
              <a:t>1:15-2:00 </a:t>
            </a:r>
            <a:r>
              <a:rPr lang="en-US" dirty="0"/>
              <a:t>Module 4: Neural networks - models</a:t>
            </a:r>
          </a:p>
          <a:p>
            <a:r>
              <a:rPr lang="en-US" dirty="0">
                <a:solidFill>
                  <a:srgbClr val="FF0000"/>
                </a:solidFill>
              </a:rPr>
              <a:t>2:15-3:00 </a:t>
            </a:r>
            <a:r>
              <a:rPr lang="en-US" dirty="0"/>
              <a:t>Module 5: Convolutional neural networks</a:t>
            </a:r>
          </a:p>
          <a:p>
            <a:r>
              <a:rPr lang="en-US" dirty="0">
                <a:solidFill>
                  <a:srgbClr val="FF0000"/>
                </a:solidFill>
              </a:rPr>
              <a:t>3:15-4:00 </a:t>
            </a:r>
            <a:r>
              <a:rPr lang="en-US" dirty="0"/>
              <a:t>Module 6: Some examples</a:t>
            </a:r>
          </a:p>
          <a:p>
            <a:r>
              <a:rPr lang="en-US" dirty="0">
                <a:solidFill>
                  <a:srgbClr val="FF0000"/>
                </a:solidFill>
              </a:rPr>
              <a:t>4:00</a:t>
            </a:r>
            <a:r>
              <a:rPr lang="en-US" dirty="0"/>
              <a:t> Adjourn</a:t>
            </a:r>
          </a:p>
          <a:p>
            <a:r>
              <a:rPr lang="en-US" dirty="0"/>
              <a:t>Online </a:t>
            </a:r>
            <a:r>
              <a:rPr lang="en-US" i="1" dirty="0"/>
              <a:t>resources</a:t>
            </a:r>
            <a:r>
              <a:rPr lang="en-US" dirty="0"/>
              <a:t>: https://github.com/xhuo17/CDC_DL_2022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A436-CD86-4135-A68C-635B0000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 Huo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AC16B-8229-4AC7-A9BE-A9702CD2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CDC short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652CA-7BF0-442A-9739-45D373D0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DC4DD9-7B51-4E85-AFFB-919BEC2539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F4849336-ED7F-7A82-BA80-47F8E7117AB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612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9" name="Shape 1179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Classifier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(Multinomial Logistic Regression)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80" name="Shape 1180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81" name="Shape 1181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frog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82" name="Shape 1182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83" name="Shape 1183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3.2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84" name="Shape 1184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5.1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85" name="Shape 1185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-1.7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186" name="Shape 1186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8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Shape 1187"/>
          <p:cNvSpPr txBox="1"/>
          <p:nvPr/>
        </p:nvSpPr>
        <p:spPr>
          <a:xfrm>
            <a:off x="2653100" y="1671389"/>
            <a:ext cx="639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Want to interpret raw classifier scores as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188" name="Shape 1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27" y="2153275"/>
            <a:ext cx="1784898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9" name="Shape 1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2105467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0" name="Shape 1190"/>
          <p:cNvSpPr txBox="1"/>
          <p:nvPr/>
        </p:nvSpPr>
        <p:spPr>
          <a:xfrm>
            <a:off x="7987225" y="2056988"/>
            <a:ext cx="948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Softmax Function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91" name="Shape 1191"/>
          <p:cNvSpPr/>
          <p:nvPr/>
        </p:nvSpPr>
        <p:spPr>
          <a:xfrm>
            <a:off x="3158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92" name="Shape 1192"/>
          <p:cNvSpPr txBox="1"/>
          <p:nvPr/>
        </p:nvSpPr>
        <p:spPr>
          <a:xfrm>
            <a:off x="3328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24.5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93" name="Shape 1193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164.0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94" name="Shape 1194"/>
          <p:cNvSpPr txBox="1"/>
          <p:nvPr/>
        </p:nvSpPr>
        <p:spPr>
          <a:xfrm>
            <a:off x="3251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0.18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95" name="Shape 1195"/>
          <p:cNvSpPr/>
          <p:nvPr/>
        </p:nvSpPr>
        <p:spPr>
          <a:xfrm>
            <a:off x="52159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96" name="Shape 1196"/>
          <p:cNvSpPr txBox="1"/>
          <p:nvPr/>
        </p:nvSpPr>
        <p:spPr>
          <a:xfrm>
            <a:off x="53093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0.13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97" name="Shape 1197"/>
          <p:cNvSpPr txBox="1"/>
          <p:nvPr/>
        </p:nvSpPr>
        <p:spPr>
          <a:xfrm>
            <a:off x="5309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0.87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98" name="Shape 1198"/>
          <p:cNvSpPr txBox="1"/>
          <p:nvPr/>
        </p:nvSpPr>
        <p:spPr>
          <a:xfrm>
            <a:off x="53093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199" name="Shape 1199"/>
          <p:cNvCxnSpPr/>
          <p:nvPr/>
        </p:nvCxnSpPr>
        <p:spPr>
          <a:xfrm>
            <a:off x="2545075" y="4107850"/>
            <a:ext cx="588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0" name="Shape 1200"/>
          <p:cNvSpPr txBox="1"/>
          <p:nvPr/>
        </p:nvSpPr>
        <p:spPr>
          <a:xfrm>
            <a:off x="2587525" y="3678113"/>
            <a:ext cx="548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201" name="Shape 1201"/>
          <p:cNvCxnSpPr/>
          <p:nvPr/>
        </p:nvCxnSpPr>
        <p:spPr>
          <a:xfrm>
            <a:off x="4297675" y="4107850"/>
            <a:ext cx="89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2" name="Shape 1202"/>
          <p:cNvSpPr txBox="1"/>
          <p:nvPr/>
        </p:nvSpPr>
        <p:spPr>
          <a:xfrm>
            <a:off x="4259275" y="3752875"/>
            <a:ext cx="1005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normalize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03" name="Shape 1203"/>
          <p:cNvSpPr txBox="1"/>
          <p:nvPr/>
        </p:nvSpPr>
        <p:spPr>
          <a:xfrm>
            <a:off x="2880325" y="48780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04" name="Shape 1204"/>
          <p:cNvSpPr txBox="1"/>
          <p:nvPr/>
        </p:nvSpPr>
        <p:spPr>
          <a:xfrm>
            <a:off x="3014175" y="2596838"/>
            <a:ext cx="13818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be &gt;= 0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05" name="Shape 1205"/>
          <p:cNvSpPr txBox="1"/>
          <p:nvPr/>
        </p:nvSpPr>
        <p:spPr>
          <a:xfrm>
            <a:off x="4948250" y="2608625"/>
            <a:ext cx="14736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 must sum to 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06" name="Shape 1206"/>
          <p:cNvSpPr txBox="1"/>
          <p:nvPr/>
        </p:nvSpPr>
        <p:spPr>
          <a:xfrm>
            <a:off x="4937725" y="4907800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probabilities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07" name="Shape 1207"/>
          <p:cNvSpPr txBox="1"/>
          <p:nvPr/>
        </p:nvSpPr>
        <p:spPr>
          <a:xfrm>
            <a:off x="321800" y="4878000"/>
            <a:ext cx="25485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Unnormalized log-probabilities / logits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08" name="Shape 1208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209" name="Shape 1209"/>
          <p:cNvPicPr preferRelativeResize="0"/>
          <p:nvPr/>
        </p:nvPicPr>
        <p:blipFill rotWithShape="1">
          <a:blip r:embed="rId6">
            <a:alphaModFix/>
          </a:blip>
          <a:srcRect t="10" b="-10"/>
          <a:stretch/>
        </p:blipFill>
        <p:spPr>
          <a:xfrm>
            <a:off x="6472025" y="2791877"/>
            <a:ext cx="2671976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Shape 1210"/>
          <p:cNvSpPr/>
          <p:nvPr/>
        </p:nvSpPr>
        <p:spPr>
          <a:xfrm>
            <a:off x="8040141" y="3281425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11" name="Shape 1211"/>
          <p:cNvSpPr txBox="1"/>
          <p:nvPr/>
        </p:nvSpPr>
        <p:spPr>
          <a:xfrm>
            <a:off x="8133491" y="3257150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1.00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12" name="Shape 1212"/>
          <p:cNvSpPr txBox="1"/>
          <p:nvPr/>
        </p:nvSpPr>
        <p:spPr>
          <a:xfrm>
            <a:off x="8133491" y="3790550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13" name="Shape 1213"/>
          <p:cNvSpPr txBox="1"/>
          <p:nvPr/>
        </p:nvSpPr>
        <p:spPr>
          <a:xfrm>
            <a:off x="8133491" y="4323950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0.00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14" name="Shape 1214"/>
          <p:cNvSpPr txBox="1"/>
          <p:nvPr/>
        </p:nvSpPr>
        <p:spPr>
          <a:xfrm>
            <a:off x="7761891" y="4916575"/>
            <a:ext cx="1619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Correct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probs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15" name="Shape 1215"/>
          <p:cNvSpPr txBox="1"/>
          <p:nvPr/>
        </p:nvSpPr>
        <p:spPr>
          <a:xfrm>
            <a:off x="6703550" y="3332875"/>
            <a:ext cx="8976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compare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216" name="Shape 1216"/>
          <p:cNvCxnSpPr/>
          <p:nvPr/>
        </p:nvCxnSpPr>
        <p:spPr>
          <a:xfrm>
            <a:off x="6296850" y="3527675"/>
            <a:ext cx="4164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7" name="Shape 1217"/>
          <p:cNvCxnSpPr/>
          <p:nvPr/>
        </p:nvCxnSpPr>
        <p:spPr>
          <a:xfrm rot="10800000">
            <a:off x="7552350" y="3536450"/>
            <a:ext cx="487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8" name="Shape 1218"/>
          <p:cNvSpPr txBox="1"/>
          <p:nvPr/>
        </p:nvSpPr>
        <p:spPr>
          <a:xfrm>
            <a:off x="6358975" y="3905450"/>
            <a:ext cx="1528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Cross Entropy</a:t>
            </a:r>
            <a:endParaRPr kumimoji="0" sz="1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19" name="Shape 1219"/>
          <p:cNvSpPr/>
          <p:nvPr/>
        </p:nvSpPr>
        <p:spPr>
          <a:xfrm>
            <a:off x="7076634" y="4327175"/>
            <a:ext cx="196200" cy="2727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7366725" y="4323950"/>
            <a:ext cx="196200" cy="2727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221" name="Shape 1221"/>
          <p:cNvPicPr preferRelativeResize="0"/>
          <p:nvPr/>
        </p:nvPicPr>
        <p:blipFill rotWithShape="1">
          <a:blip r:embed="rId7">
            <a:alphaModFix/>
          </a:blip>
          <a:srcRect r="62605"/>
          <a:stretch/>
        </p:blipFill>
        <p:spPr>
          <a:xfrm>
            <a:off x="6516500" y="4288325"/>
            <a:ext cx="1161540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Shape 1222"/>
          <p:cNvPicPr preferRelativeResize="0"/>
          <p:nvPr/>
        </p:nvPicPr>
        <p:blipFill rotWithShape="1">
          <a:blip r:embed="rId7">
            <a:alphaModFix/>
          </a:blip>
          <a:srcRect l="37272"/>
          <a:stretch/>
        </p:blipFill>
        <p:spPr>
          <a:xfrm>
            <a:off x="6349813" y="4657317"/>
            <a:ext cx="1619401" cy="295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3" name="Shape 1223"/>
          <p:cNvCxnSpPr/>
          <p:nvPr/>
        </p:nvCxnSpPr>
        <p:spPr>
          <a:xfrm>
            <a:off x="7085618" y="4627924"/>
            <a:ext cx="218700" cy="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4" name="Shape 1224"/>
          <p:cNvCxnSpPr/>
          <p:nvPr/>
        </p:nvCxnSpPr>
        <p:spPr>
          <a:xfrm>
            <a:off x="6817282" y="4627924"/>
            <a:ext cx="218700" cy="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D0EDF565-8C98-C949-AF84-B015CC626735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04749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Role of Regularization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2B4A0A4-BE21-485B-AD2B-3A9F78F9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B">
            <a:extLst>
              <a:ext uri="{FF2B5EF4-FFF2-40B4-BE49-F238E27FC236}">
                <a16:creationId xmlns:a16="http://schemas.microsoft.com/office/drawing/2014/main" id="{181B3AF7-E38B-8430-4D68-CF956DA3CC1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732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D13B9-3D31-B241-A6DC-2943B137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 dirty="0"/>
              <a:t>Regularization</a:t>
            </a:r>
            <a:endParaRPr lang="en-US" dirty="0"/>
          </a:p>
        </p:txBody>
      </p:sp>
      <p:sp>
        <p:nvSpPr>
          <p:cNvPr id="720" name="Shape 720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21" name="Shape 721"/>
          <p:cNvPicPr preferRelativeResize="0"/>
          <p:nvPr/>
        </p:nvPicPr>
        <p:blipFill rotWithShape="1">
          <a:blip r:embed="rId3">
            <a:alphaModFix/>
          </a:blip>
          <a:srcRect r="25127" b="11323"/>
          <a:stretch/>
        </p:blipFill>
        <p:spPr>
          <a:xfrm>
            <a:off x="400076" y="1622726"/>
            <a:ext cx="4051725" cy="10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 rot="5400000">
            <a:off x="2803899" y="1348875"/>
            <a:ext cx="425700" cy="28701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982100" y="299677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Data loss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Model predictions should match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09D0279-C4C3-3845-AAD1-44C01506E2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1578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90E1A84-0E3C-5E46-A2BE-799A20B5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 dirty="0"/>
              <a:t>Regularization</a:t>
            </a:r>
            <a:endParaRPr lang="en-US" dirty="0"/>
          </a:p>
        </p:txBody>
      </p:sp>
      <p:sp>
        <p:nvSpPr>
          <p:cNvPr id="729" name="Shape 729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30" name="Shape 730"/>
          <p:cNvPicPr preferRelativeResize="0"/>
          <p:nvPr/>
        </p:nvPicPr>
        <p:blipFill rotWithShape="1">
          <a:blip r:embed="rId3">
            <a:alphaModFix/>
          </a:blip>
          <a:srcRect b="11323"/>
          <a:stretch/>
        </p:blipFill>
        <p:spPr>
          <a:xfrm>
            <a:off x="400075" y="1622726"/>
            <a:ext cx="5411324" cy="10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/>
          <p:nvPr/>
        </p:nvSpPr>
        <p:spPr>
          <a:xfrm rot="5400000">
            <a:off x="2803899" y="1348875"/>
            <a:ext cx="425700" cy="28701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32" name="Shape 732"/>
          <p:cNvSpPr/>
          <p:nvPr/>
        </p:nvSpPr>
        <p:spPr>
          <a:xfrm rot="5400000">
            <a:off x="5063825" y="2340375"/>
            <a:ext cx="425700" cy="903600"/>
          </a:xfrm>
          <a:prstGeom prst="rightBrace">
            <a:avLst>
              <a:gd name="adj1" fmla="val 40245"/>
              <a:gd name="adj2" fmla="val 5005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33" name="Shape 733"/>
          <p:cNvSpPr txBox="1"/>
          <p:nvPr/>
        </p:nvSpPr>
        <p:spPr>
          <a:xfrm>
            <a:off x="982100" y="299677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Data loss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Model predictions should match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34" name="Shape 734"/>
          <p:cNvSpPr txBox="1"/>
          <p:nvPr/>
        </p:nvSpPr>
        <p:spPr>
          <a:xfrm>
            <a:off x="4381300" y="3049425"/>
            <a:ext cx="377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Regularization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Prevent the model from doing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too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well on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297662D-911C-894D-A7A9-D009F8480238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382399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15113709-E4AD-2A44-BA75-D08A633A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 dirty="0"/>
              <a:t>Regularization</a:t>
            </a:r>
            <a:endParaRPr lang="en-US" dirty="0"/>
          </a:p>
        </p:txBody>
      </p:sp>
      <p:sp>
        <p:nvSpPr>
          <p:cNvPr id="740" name="Shape 740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3">
            <a:alphaModFix/>
          </a:blip>
          <a:srcRect b="11323"/>
          <a:stretch/>
        </p:blipFill>
        <p:spPr>
          <a:xfrm>
            <a:off x="400075" y="1622726"/>
            <a:ext cx="5411324" cy="10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/>
          <p:nvPr/>
        </p:nvSpPr>
        <p:spPr>
          <a:xfrm rot="5400000">
            <a:off x="2803899" y="1348875"/>
            <a:ext cx="425700" cy="28701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43" name="Shape 743"/>
          <p:cNvSpPr/>
          <p:nvPr/>
        </p:nvSpPr>
        <p:spPr>
          <a:xfrm rot="5400000">
            <a:off x="5063825" y="2340375"/>
            <a:ext cx="425700" cy="903600"/>
          </a:xfrm>
          <a:prstGeom prst="rightBrace">
            <a:avLst>
              <a:gd name="adj1" fmla="val 40245"/>
              <a:gd name="adj2" fmla="val 5005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44" name="Shape 744"/>
          <p:cNvSpPr txBox="1"/>
          <p:nvPr/>
        </p:nvSpPr>
        <p:spPr>
          <a:xfrm>
            <a:off x="982100" y="299677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Data loss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Model predictions should match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45" name="Shape 745"/>
          <p:cNvSpPr txBox="1"/>
          <p:nvPr/>
        </p:nvSpPr>
        <p:spPr>
          <a:xfrm>
            <a:off x="4381300" y="3049425"/>
            <a:ext cx="377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Regularization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Prevent the model from doing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too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well on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5514200" y="1081575"/>
            <a:ext cx="2709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= regularization strength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(hyperparameter)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747" name="Shape 7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488" y="1110300"/>
            <a:ext cx="27966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566CB1E-E877-A848-81F9-DC1D44146BA4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86334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2C6D5B-DA82-8843-9CFD-E33CDD73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763600"/>
          </a:xfrm>
        </p:spPr>
        <p:txBody>
          <a:bodyPr/>
          <a:lstStyle/>
          <a:p>
            <a:r>
              <a:rPr lang="en" dirty="0"/>
              <a:t>Regularization Intuition in </a:t>
            </a:r>
            <a:br>
              <a:rPr lang="en" dirty="0"/>
            </a:br>
            <a:r>
              <a:rPr lang="en" dirty="0"/>
              <a:t>Polynomial Regression</a:t>
            </a:r>
            <a:endParaRPr lang="en-US" dirty="0"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29" name="Shape 829"/>
          <p:cNvCxnSpPr/>
          <p:nvPr/>
        </p:nvCxnSpPr>
        <p:spPr>
          <a:xfrm>
            <a:off x="2037911" y="4649298"/>
            <a:ext cx="506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Shape 830"/>
          <p:cNvCxnSpPr/>
          <p:nvPr/>
        </p:nvCxnSpPr>
        <p:spPr>
          <a:xfrm>
            <a:off x="4572008" y="2015539"/>
            <a:ext cx="0" cy="282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1" name="Shape 831"/>
          <p:cNvSpPr/>
          <p:nvPr/>
        </p:nvSpPr>
        <p:spPr>
          <a:xfrm>
            <a:off x="2472742" y="4107625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3444648" y="3086122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5714196" y="2701545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4683167" y="3233177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4950813" y="2468857"/>
            <a:ext cx="384600" cy="384600"/>
          </a:xfrm>
          <a:prstGeom prst="flowChartConnector">
            <a:avLst/>
          </a:prstGeom>
          <a:solidFill>
            <a:srgbClr val="A4C2F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1450775" y="4404800"/>
            <a:ext cx="4725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x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37" name="Shape 837"/>
          <p:cNvSpPr txBox="1"/>
          <p:nvPr/>
        </p:nvSpPr>
        <p:spPr>
          <a:xfrm>
            <a:off x="4139950" y="1921825"/>
            <a:ext cx="4725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y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47C70320-91D2-AA48-8759-8E82DB8E0F0F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696808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Shape 842"/>
          <p:cNvCxnSpPr/>
          <p:nvPr/>
        </p:nvCxnSpPr>
        <p:spPr>
          <a:xfrm rot="10800000" flipH="1">
            <a:off x="2246676" y="2385679"/>
            <a:ext cx="4511700" cy="19005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itle 2">
            <a:extLst>
              <a:ext uri="{FF2B5EF4-FFF2-40B4-BE49-F238E27FC236}">
                <a16:creationId xmlns:a16="http://schemas.microsoft.com/office/drawing/2014/main" id="{D00F97C2-E6AD-8C4B-8092-43971BDB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763600"/>
          </a:xfrm>
        </p:spPr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844" name="Shape 844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46" name="Shape 846"/>
          <p:cNvCxnSpPr/>
          <p:nvPr/>
        </p:nvCxnSpPr>
        <p:spPr>
          <a:xfrm>
            <a:off x="2037911" y="4649298"/>
            <a:ext cx="506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Shape 847"/>
          <p:cNvCxnSpPr/>
          <p:nvPr/>
        </p:nvCxnSpPr>
        <p:spPr>
          <a:xfrm>
            <a:off x="4572008" y="2015539"/>
            <a:ext cx="0" cy="282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Shape 848"/>
          <p:cNvSpPr/>
          <p:nvPr/>
        </p:nvSpPr>
        <p:spPr>
          <a:xfrm>
            <a:off x="2472742" y="4107625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3444648" y="3086122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50" name="Shape 850"/>
          <p:cNvSpPr/>
          <p:nvPr/>
        </p:nvSpPr>
        <p:spPr>
          <a:xfrm>
            <a:off x="5714196" y="2701545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4683167" y="3233177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4950813" y="2468857"/>
            <a:ext cx="384600" cy="384600"/>
          </a:xfrm>
          <a:prstGeom prst="flowChartConnector">
            <a:avLst/>
          </a:prstGeom>
          <a:solidFill>
            <a:srgbClr val="A4C2F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1450775" y="4404800"/>
            <a:ext cx="4725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x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54" name="Shape 854"/>
          <p:cNvSpPr txBox="1"/>
          <p:nvPr/>
        </p:nvSpPr>
        <p:spPr>
          <a:xfrm>
            <a:off x="4139950" y="1921825"/>
            <a:ext cx="4725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y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56" name="Shape 856"/>
          <p:cNvSpPr txBox="1"/>
          <p:nvPr/>
        </p:nvSpPr>
        <p:spPr>
          <a:xfrm>
            <a:off x="6538100" y="1731750"/>
            <a:ext cx="47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-2500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5F8D57F-FBDE-7D45-8E63-8E0E23AEF10E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793506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1" name="Shape 861"/>
          <p:cNvCxnSpPr/>
          <p:nvPr/>
        </p:nvCxnSpPr>
        <p:spPr>
          <a:xfrm rot="10800000" flipH="1">
            <a:off x="2246676" y="2385679"/>
            <a:ext cx="4511700" cy="19005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itle 2">
            <a:extLst>
              <a:ext uri="{FF2B5EF4-FFF2-40B4-BE49-F238E27FC236}">
                <a16:creationId xmlns:a16="http://schemas.microsoft.com/office/drawing/2014/main" id="{DD9D9EAD-B8EF-C641-A560-71B20854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763600"/>
          </a:xfrm>
        </p:spPr>
        <p:txBody>
          <a:bodyPr/>
          <a:lstStyle/>
          <a:p>
            <a:r>
              <a:rPr lang="en" dirty="0"/>
              <a:t>Regularization: Prefer Simpler Models</a:t>
            </a:r>
            <a:endParaRPr lang="en-US" dirty="0"/>
          </a:p>
        </p:txBody>
      </p:sp>
      <p:sp>
        <p:nvSpPr>
          <p:cNvPr id="863" name="Shape 863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4" name="Shape 864"/>
          <p:cNvSpPr/>
          <p:nvPr/>
        </p:nvSpPr>
        <p:spPr>
          <a:xfrm>
            <a:off x="2606613" y="2160322"/>
            <a:ext cx="4232081" cy="2682137"/>
          </a:xfrm>
          <a:custGeom>
            <a:avLst/>
            <a:gdLst/>
            <a:ahLst/>
            <a:cxnLst/>
            <a:rect l="0" t="0" r="0" b="0"/>
            <a:pathLst>
              <a:path w="90193" h="57161" extrusionOk="0">
                <a:moveTo>
                  <a:pt x="0" y="57161"/>
                </a:moveTo>
                <a:cubicBezTo>
                  <a:pt x="178" y="55200"/>
                  <a:pt x="60" y="52646"/>
                  <a:pt x="1070" y="45397"/>
                </a:cubicBezTo>
                <a:cubicBezTo>
                  <a:pt x="2080" y="38148"/>
                  <a:pt x="2556" y="17234"/>
                  <a:pt x="6061" y="13669"/>
                </a:cubicBezTo>
                <a:cubicBezTo>
                  <a:pt x="9567" y="10104"/>
                  <a:pt x="16280" y="20562"/>
                  <a:pt x="22103" y="24008"/>
                </a:cubicBezTo>
                <a:cubicBezTo>
                  <a:pt x="27926" y="27454"/>
                  <a:pt x="36541" y="33752"/>
                  <a:pt x="40997" y="34346"/>
                </a:cubicBezTo>
                <a:cubicBezTo>
                  <a:pt x="45453" y="34940"/>
                  <a:pt x="46642" y="31613"/>
                  <a:pt x="48840" y="27573"/>
                </a:cubicBezTo>
                <a:cubicBezTo>
                  <a:pt x="51038" y="23533"/>
                  <a:pt x="52108" y="14680"/>
                  <a:pt x="54187" y="10105"/>
                </a:cubicBezTo>
                <a:cubicBezTo>
                  <a:pt x="56267" y="5530"/>
                  <a:pt x="58465" y="-827"/>
                  <a:pt x="61317" y="123"/>
                </a:cubicBezTo>
                <a:cubicBezTo>
                  <a:pt x="64169" y="1074"/>
                  <a:pt x="66486" y="6361"/>
                  <a:pt x="71299" y="15808"/>
                </a:cubicBezTo>
                <a:cubicBezTo>
                  <a:pt x="76112" y="25255"/>
                  <a:pt x="87044" y="49972"/>
                  <a:pt x="90193" y="56805"/>
                </a:cubicBezTo>
              </a:path>
            </a:pathLst>
          </a:custGeom>
          <a:noFill/>
          <a:ln w="7620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865" name="Shape 865"/>
          <p:cNvCxnSpPr/>
          <p:nvPr/>
        </p:nvCxnSpPr>
        <p:spPr>
          <a:xfrm>
            <a:off x="2037911" y="4649298"/>
            <a:ext cx="506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Shape 866"/>
          <p:cNvCxnSpPr/>
          <p:nvPr/>
        </p:nvCxnSpPr>
        <p:spPr>
          <a:xfrm>
            <a:off x="4572008" y="2015539"/>
            <a:ext cx="0" cy="282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7" name="Shape 867"/>
          <p:cNvSpPr/>
          <p:nvPr/>
        </p:nvSpPr>
        <p:spPr>
          <a:xfrm>
            <a:off x="2472742" y="4107625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3444648" y="3086122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5714196" y="2701545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4683167" y="3233177"/>
            <a:ext cx="384600" cy="384600"/>
          </a:xfrm>
          <a:prstGeom prst="flowChartConnector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4950813" y="2468857"/>
            <a:ext cx="384600" cy="384600"/>
          </a:xfrm>
          <a:prstGeom prst="flowChartConnector">
            <a:avLst/>
          </a:prstGeom>
          <a:solidFill>
            <a:srgbClr val="A4C2F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2" name="Shape 872"/>
          <p:cNvSpPr txBox="1"/>
          <p:nvPr/>
        </p:nvSpPr>
        <p:spPr>
          <a:xfrm>
            <a:off x="1450775" y="4404800"/>
            <a:ext cx="4725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x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3" name="Shape 873"/>
          <p:cNvSpPr txBox="1"/>
          <p:nvPr/>
        </p:nvSpPr>
        <p:spPr>
          <a:xfrm>
            <a:off x="4139950" y="1921825"/>
            <a:ext cx="4725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y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4" name="Shape 874"/>
          <p:cNvSpPr txBox="1"/>
          <p:nvPr/>
        </p:nvSpPr>
        <p:spPr>
          <a:xfrm>
            <a:off x="5291425" y="1587625"/>
            <a:ext cx="47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</a:t>
            </a:r>
            <a:r>
              <a:rPr kumimoji="0" lang="en" sz="2400" b="1" i="0" u="none" strike="noStrike" kern="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</a:t>
            </a:r>
            <a:endParaRPr kumimoji="0" sz="2400" b="1" i="0" u="none" strike="noStrike" kern="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5" name="Shape 875"/>
          <p:cNvSpPr txBox="1"/>
          <p:nvPr/>
        </p:nvSpPr>
        <p:spPr>
          <a:xfrm>
            <a:off x="6538100" y="1731750"/>
            <a:ext cx="47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</a:t>
            </a:r>
            <a:r>
              <a:rPr kumimoji="0" lang="en" sz="2400" b="1" i="0" u="none" strike="noStrike" kern="0" cap="none" spc="0" normalizeH="0" baseline="-2500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2</a:t>
            </a:r>
            <a:endParaRPr kumimoji="0" sz="2400" b="1" i="0" u="none" strike="noStrike" kern="0" cap="none" spc="0" normalizeH="0" baseline="-2500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3147417" y="3723025"/>
            <a:ext cx="384600" cy="384600"/>
          </a:xfrm>
          <a:prstGeom prst="flowChartConnector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4227842" y="2826500"/>
            <a:ext cx="384600" cy="384600"/>
          </a:xfrm>
          <a:prstGeom prst="flowChartConnector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6098792" y="2220600"/>
            <a:ext cx="384600" cy="384600"/>
          </a:xfrm>
          <a:prstGeom prst="flowChartConnector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2128500" y="4851125"/>
            <a:ext cx="48870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Regularization pushes against fitting the data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too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well so we don’t fit noise in the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1E3C9B-71F6-3549-9C25-B8DDCF437367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70382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15113709-E4AD-2A44-BA75-D08A633A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 dirty="0"/>
              <a:t>Regularization</a:t>
            </a:r>
            <a:endParaRPr lang="en-US" dirty="0"/>
          </a:p>
        </p:txBody>
      </p:sp>
      <p:sp>
        <p:nvSpPr>
          <p:cNvPr id="740" name="Shape 740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3">
            <a:alphaModFix/>
          </a:blip>
          <a:srcRect b="11323"/>
          <a:stretch/>
        </p:blipFill>
        <p:spPr>
          <a:xfrm>
            <a:off x="400075" y="1622726"/>
            <a:ext cx="5411324" cy="10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/>
          <p:nvPr/>
        </p:nvSpPr>
        <p:spPr>
          <a:xfrm rot="5400000">
            <a:off x="2803899" y="1348875"/>
            <a:ext cx="425700" cy="28701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43" name="Shape 743"/>
          <p:cNvSpPr/>
          <p:nvPr/>
        </p:nvSpPr>
        <p:spPr>
          <a:xfrm rot="5400000">
            <a:off x="5063825" y="2340375"/>
            <a:ext cx="425700" cy="903600"/>
          </a:xfrm>
          <a:prstGeom prst="rightBrace">
            <a:avLst>
              <a:gd name="adj1" fmla="val 40245"/>
              <a:gd name="adj2" fmla="val 5005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44" name="Shape 744"/>
          <p:cNvSpPr txBox="1"/>
          <p:nvPr/>
        </p:nvSpPr>
        <p:spPr>
          <a:xfrm>
            <a:off x="982100" y="299677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Data loss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Model predictions should match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45" name="Shape 745"/>
          <p:cNvSpPr txBox="1"/>
          <p:nvPr/>
        </p:nvSpPr>
        <p:spPr>
          <a:xfrm>
            <a:off x="4381300" y="3049425"/>
            <a:ext cx="377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Regularization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Prevent the model from doing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too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well on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5514200" y="1081575"/>
            <a:ext cx="2709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= regularization strength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(hyperparameter)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747" name="Shape 7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488" y="1110300"/>
            <a:ext cx="27966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566CB1E-E877-A848-81F9-DC1D44146BA4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97480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8B47EE71-5105-DB49-9EDA-93BDE160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 dirty="0"/>
              <a:t>Regularization</a:t>
            </a:r>
            <a:endParaRPr lang="en-US" dirty="0"/>
          </a:p>
        </p:txBody>
      </p:sp>
      <p:sp>
        <p:nvSpPr>
          <p:cNvPr id="753" name="Shape 753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3">
            <a:alphaModFix/>
          </a:blip>
          <a:srcRect b="11323"/>
          <a:stretch/>
        </p:blipFill>
        <p:spPr>
          <a:xfrm>
            <a:off x="400075" y="1622726"/>
            <a:ext cx="5411324" cy="10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 rot="5400000">
            <a:off x="2803899" y="1348875"/>
            <a:ext cx="425700" cy="28701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56" name="Shape 756"/>
          <p:cNvSpPr/>
          <p:nvPr/>
        </p:nvSpPr>
        <p:spPr>
          <a:xfrm rot="5400000">
            <a:off x="5063825" y="2340375"/>
            <a:ext cx="425700" cy="903600"/>
          </a:xfrm>
          <a:prstGeom prst="rightBrace">
            <a:avLst>
              <a:gd name="adj1" fmla="val 40245"/>
              <a:gd name="adj2" fmla="val 5005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57" name="Shape 757"/>
          <p:cNvSpPr txBox="1"/>
          <p:nvPr/>
        </p:nvSpPr>
        <p:spPr>
          <a:xfrm>
            <a:off x="982100" y="299677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Data loss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Model predictions should match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4381300" y="3049425"/>
            <a:ext cx="377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Regularization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Prevent the model from doing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too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well on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5514200" y="1081575"/>
            <a:ext cx="2709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= regularization strength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(hyperparameter)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760" name="Shape 7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488" y="1110300"/>
            <a:ext cx="27966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 txBox="1"/>
          <p:nvPr/>
        </p:nvSpPr>
        <p:spPr>
          <a:xfrm>
            <a:off x="49775" y="3990925"/>
            <a:ext cx="5015400" cy="1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Simple examples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L2 regularization: </a:t>
            </a:r>
            <a:endParaRPr kumimoji="0" sz="18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L1 regularization: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Elastic net (L1 + L2):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762" name="Shape 7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9213" y="4360300"/>
            <a:ext cx="2106900" cy="3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726" y="4702976"/>
            <a:ext cx="2121875" cy="3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9100" y="5030650"/>
            <a:ext cx="2650100" cy="3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CA1FA75-8F31-0341-8954-C5960C020925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16885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an Neural Network Model Work? </a:t>
            </a:r>
            <a:br>
              <a:rPr lang="en-US" dirty="0"/>
            </a:br>
            <a:r>
              <a:rPr lang="en-US" dirty="0"/>
              <a:t>A Linear Algebra Perspective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2B4A0A4-BE21-485B-AD2B-3A9F78F9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B">
            <a:extLst>
              <a:ext uri="{FF2B5EF4-FFF2-40B4-BE49-F238E27FC236}">
                <a16:creationId xmlns:a16="http://schemas.microsoft.com/office/drawing/2014/main" id="{181B3AF7-E38B-8430-4D68-CF956DA3CC1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674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>
            <a:extLst>
              <a:ext uri="{FF2B5EF4-FFF2-40B4-BE49-F238E27FC236}">
                <a16:creationId xmlns:a16="http://schemas.microsoft.com/office/drawing/2014/main" id="{04117D07-041D-B044-B86A-F1682666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 dirty="0"/>
              <a:t>Regularization</a:t>
            </a:r>
            <a:endParaRPr lang="en-US" dirty="0"/>
          </a:p>
        </p:txBody>
      </p:sp>
      <p:sp>
        <p:nvSpPr>
          <p:cNvPr id="770" name="Shape 770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71" name="Shape 771"/>
          <p:cNvPicPr preferRelativeResize="0"/>
          <p:nvPr/>
        </p:nvPicPr>
        <p:blipFill rotWithShape="1">
          <a:blip r:embed="rId3">
            <a:alphaModFix/>
          </a:blip>
          <a:srcRect b="11323"/>
          <a:stretch/>
        </p:blipFill>
        <p:spPr>
          <a:xfrm>
            <a:off x="400075" y="1622726"/>
            <a:ext cx="5411324" cy="10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Shape 772"/>
          <p:cNvSpPr/>
          <p:nvPr/>
        </p:nvSpPr>
        <p:spPr>
          <a:xfrm rot="5400000">
            <a:off x="2803899" y="1348875"/>
            <a:ext cx="425700" cy="28701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73" name="Shape 773"/>
          <p:cNvSpPr/>
          <p:nvPr/>
        </p:nvSpPr>
        <p:spPr>
          <a:xfrm rot="5400000">
            <a:off x="5063825" y="2340375"/>
            <a:ext cx="425700" cy="903600"/>
          </a:xfrm>
          <a:prstGeom prst="rightBrace">
            <a:avLst>
              <a:gd name="adj1" fmla="val 40245"/>
              <a:gd name="adj2" fmla="val 5005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74" name="Shape 774"/>
          <p:cNvSpPr txBox="1"/>
          <p:nvPr/>
        </p:nvSpPr>
        <p:spPr>
          <a:xfrm>
            <a:off x="982100" y="299677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Data loss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Model predictions should match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75" name="Shape 775"/>
          <p:cNvSpPr txBox="1"/>
          <p:nvPr/>
        </p:nvSpPr>
        <p:spPr>
          <a:xfrm>
            <a:off x="4381300" y="3049425"/>
            <a:ext cx="377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Regularization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Prevent the model from doing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too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well on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5514200" y="1081575"/>
            <a:ext cx="2709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= regularization strength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(hyperparameter)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777" name="Shape 7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488" y="1110300"/>
            <a:ext cx="27966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49775" y="3990925"/>
            <a:ext cx="5015400" cy="1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Simple examples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L2 regularization: </a:t>
            </a:r>
            <a:endParaRPr kumimoji="0" sz="18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L1 regularization: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Elastic net (L1 + L2):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779" name="Shape 7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9213" y="4360300"/>
            <a:ext cx="2106900" cy="3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Shape 7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726" y="4702976"/>
            <a:ext cx="2121875" cy="3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9100" y="5030650"/>
            <a:ext cx="2650100" cy="3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5007225" y="3990925"/>
            <a:ext cx="4194900" cy="1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More complex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Dropout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Batch normalization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Stochastic depth, fractional pooling, etc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04471BE4-A922-514D-A413-7DA5B12CEB31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402270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CD42C5E0-894F-F949-8B43-8CC13D90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 dirty="0"/>
              <a:t>Regularization</a:t>
            </a:r>
            <a:endParaRPr lang="en-US" dirty="0"/>
          </a:p>
        </p:txBody>
      </p:sp>
      <p:sp>
        <p:nvSpPr>
          <p:cNvPr id="788" name="Shape 788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89" name="Shape 789"/>
          <p:cNvPicPr preferRelativeResize="0"/>
          <p:nvPr/>
        </p:nvPicPr>
        <p:blipFill rotWithShape="1">
          <a:blip r:embed="rId3">
            <a:alphaModFix/>
          </a:blip>
          <a:srcRect b="11323"/>
          <a:stretch/>
        </p:blipFill>
        <p:spPr>
          <a:xfrm>
            <a:off x="400075" y="1622726"/>
            <a:ext cx="5411324" cy="10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Shape 790"/>
          <p:cNvSpPr/>
          <p:nvPr/>
        </p:nvSpPr>
        <p:spPr>
          <a:xfrm rot="5400000">
            <a:off x="2803899" y="1348875"/>
            <a:ext cx="425700" cy="28701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91" name="Shape 791"/>
          <p:cNvSpPr/>
          <p:nvPr/>
        </p:nvSpPr>
        <p:spPr>
          <a:xfrm rot="5400000">
            <a:off x="5063825" y="2340375"/>
            <a:ext cx="425700" cy="903600"/>
          </a:xfrm>
          <a:prstGeom prst="rightBrace">
            <a:avLst>
              <a:gd name="adj1" fmla="val 40245"/>
              <a:gd name="adj2" fmla="val 5005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92" name="Shape 792"/>
          <p:cNvSpPr txBox="1"/>
          <p:nvPr/>
        </p:nvSpPr>
        <p:spPr>
          <a:xfrm>
            <a:off x="982100" y="299677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Data loss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Model predictions should match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93" name="Shape 793"/>
          <p:cNvSpPr txBox="1"/>
          <p:nvPr/>
        </p:nvSpPr>
        <p:spPr>
          <a:xfrm>
            <a:off x="4381300" y="3049425"/>
            <a:ext cx="377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Regularization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Prevent the model from doing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too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well on training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94" name="Shape 794"/>
          <p:cNvSpPr txBox="1"/>
          <p:nvPr/>
        </p:nvSpPr>
        <p:spPr>
          <a:xfrm>
            <a:off x="5514200" y="1081575"/>
            <a:ext cx="2709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= regularization strength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(hyperparameter)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795" name="Shape 7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488" y="1110300"/>
            <a:ext cx="27966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/>
        </p:nvSpPr>
        <p:spPr>
          <a:xfrm>
            <a:off x="1495550" y="4035954"/>
            <a:ext cx="5698200" cy="12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Why regularize?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Express preferences over weights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Make the model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simple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so it works on test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Improve optimization by adding curvature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9BDBC08-FBBD-AD40-9209-7C1B9A04F2A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511928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/>
          <p:nvPr/>
        </p:nvSpPr>
        <p:spPr>
          <a:xfrm>
            <a:off x="446925" y="173355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 have some dataset of (x,y)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score function: 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</a:t>
            </a:r>
          </a:p>
        </p:txBody>
      </p:sp>
      <p:pic>
        <p:nvPicPr>
          <p:cNvPr id="1140" name="Shape 1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209577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Shape 1141"/>
          <p:cNvSpPr txBox="1"/>
          <p:nvPr/>
        </p:nvSpPr>
        <p:spPr>
          <a:xfrm>
            <a:off x="5973042" y="1887682"/>
            <a:ext cx="1291200" cy="1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e.g.</a:t>
            </a:r>
          </a:p>
        </p:txBody>
      </p:sp>
      <p:pic>
        <p:nvPicPr>
          <p:cNvPr id="1142" name="Shape 1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4" y="3648376"/>
            <a:ext cx="3680525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Shape 1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31645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900150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Shape 1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453992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Shape 1146"/>
          <p:cNvSpPr txBox="1"/>
          <p:nvPr/>
        </p:nvSpPr>
        <p:spPr>
          <a:xfrm>
            <a:off x="2577375" y="29094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1147" name="Shape 1147"/>
          <p:cNvSpPr txBox="1"/>
          <p:nvPr/>
        </p:nvSpPr>
        <p:spPr>
          <a:xfrm>
            <a:off x="4216350" y="34840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SVM</a:t>
            </a:r>
          </a:p>
        </p:txBody>
      </p:sp>
      <p:sp>
        <p:nvSpPr>
          <p:cNvPr id="1148" name="Shape 1148"/>
          <p:cNvSpPr txBox="1"/>
          <p:nvPr/>
        </p:nvSpPr>
        <p:spPr>
          <a:xfrm>
            <a:off x="3154387" y="4617525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Full loss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386D7A-A91F-9E98-8425-F5AF97A8D8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81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/>
        </p:nvSpPr>
        <p:spPr>
          <a:xfrm>
            <a:off x="446925" y="173355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 have some dataset of (x,y)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score function: 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</a:t>
            </a: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209577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5973042" y="1887682"/>
            <a:ext cx="1291200" cy="1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e.g.</a:t>
            </a:r>
          </a:p>
        </p:txBody>
      </p:sp>
      <p:pic>
        <p:nvPicPr>
          <p:cNvPr id="1158" name="Shape 1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4" y="3648376"/>
            <a:ext cx="3680525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31645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Shape 1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900150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Shape 1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453992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2577375" y="29094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216350" y="34840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SVM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3154387" y="4617525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Full loss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4693544" y="1024780"/>
            <a:ext cx="4304025" cy="8355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How do we find the best W?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ack-propogation, etc. Not covered here</a:t>
            </a: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D0C1A-D4D2-BA79-55E0-2571C5A87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161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a Neural Network Model Works?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2B4A0A4-BE21-485B-AD2B-3A9F78F9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B">
            <a:extLst>
              <a:ext uri="{FF2B5EF4-FFF2-40B4-BE49-F238E27FC236}">
                <a16:creationId xmlns:a16="http://schemas.microsoft.com/office/drawing/2014/main" id="{181B3AF7-E38B-8430-4D68-CF956DA3CC1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930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 far: Linear Classifiers</a:t>
            </a:r>
            <a:endParaRPr dirty="0"/>
          </a:p>
        </p:txBody>
      </p:sp>
      <p:sp>
        <p:nvSpPr>
          <p:cNvPr id="1646" name="Shape 1646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47" name="Shape 1647"/>
          <p:cNvPicPr preferRelativeResize="0"/>
          <p:nvPr/>
        </p:nvPicPr>
        <p:blipFill rotWithShape="1">
          <a:blip r:embed="rId3">
            <a:alphaModFix/>
          </a:blip>
          <a:srcRect r="27262"/>
          <a:stretch/>
        </p:blipFill>
        <p:spPr>
          <a:xfrm>
            <a:off x="387897" y="2690925"/>
            <a:ext cx="1574922" cy="162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Shape 1648"/>
          <p:cNvGrpSpPr/>
          <p:nvPr/>
        </p:nvGrpSpPr>
        <p:grpSpPr>
          <a:xfrm>
            <a:off x="3125047" y="3909163"/>
            <a:ext cx="3513495" cy="1488153"/>
            <a:chOff x="2181723" y="3651475"/>
            <a:chExt cx="2705603" cy="1145350"/>
          </a:xfrm>
        </p:grpSpPr>
        <p:pic>
          <p:nvPicPr>
            <p:cNvPr id="1649" name="Shape 1649"/>
            <p:cNvPicPr preferRelativeResize="0"/>
            <p:nvPr/>
          </p:nvPicPr>
          <p:blipFill rotWithShape="1">
            <a:blip r:embed="rId4">
              <a:alphaModFix/>
            </a:blip>
            <a:srcRect r="50027"/>
            <a:stretch/>
          </p:blipFill>
          <p:spPr>
            <a:xfrm>
              <a:off x="2181723" y="3651475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Shape 1650"/>
            <p:cNvPicPr preferRelativeResize="0"/>
            <p:nvPr/>
          </p:nvPicPr>
          <p:blipFill rotWithShape="1">
            <a:blip r:embed="rId4">
              <a:alphaModFix/>
            </a:blip>
            <a:srcRect l="50027"/>
            <a:stretch/>
          </p:blipFill>
          <p:spPr>
            <a:xfrm>
              <a:off x="2181726" y="4224150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51" name="Shape 1651"/>
          <p:cNvCxnSpPr/>
          <p:nvPr/>
        </p:nvCxnSpPr>
        <p:spPr>
          <a:xfrm>
            <a:off x="2234600" y="2948850"/>
            <a:ext cx="529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2" name="Shape 1652"/>
          <p:cNvSpPr txBox="1"/>
          <p:nvPr/>
        </p:nvSpPr>
        <p:spPr>
          <a:xfrm>
            <a:off x="4020925" y="3128688"/>
            <a:ext cx="18681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f(x) = </a:t>
            </a:r>
            <a:r>
              <a:rPr kumimoji="0" lang="en" sz="3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Wx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653" name="Shape 1653"/>
          <p:cNvSpPr txBox="1"/>
          <p:nvPr/>
        </p:nvSpPr>
        <p:spPr>
          <a:xfrm>
            <a:off x="7736750" y="2748350"/>
            <a:ext cx="8904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Class scores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1752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>
            <a:off x="3350838" y="2880350"/>
            <a:ext cx="2425200" cy="2379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3673038" y="3175700"/>
            <a:ext cx="1767600" cy="1767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4153038" y="3655700"/>
            <a:ext cx="807600" cy="8076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303550" y="4070150"/>
            <a:ext cx="1216500" cy="1193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1522675" y="2876550"/>
            <a:ext cx="1216500" cy="1193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1522675" y="4070150"/>
            <a:ext cx="1216500" cy="1193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300925" y="2876550"/>
            <a:ext cx="1216500" cy="1193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Hard cases for a linear classifier</a:t>
            </a:r>
            <a:endParaRPr/>
          </a:p>
        </p:txBody>
      </p:sp>
      <p:sp>
        <p:nvSpPr>
          <p:cNvPr id="888" name="Shape 888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89" name="Shape 889"/>
          <p:cNvCxnSpPr/>
          <p:nvPr/>
        </p:nvCxnSpPr>
        <p:spPr>
          <a:xfrm>
            <a:off x="1520050" y="2891000"/>
            <a:ext cx="0" cy="235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0" name="Shape 890"/>
          <p:cNvCxnSpPr/>
          <p:nvPr/>
        </p:nvCxnSpPr>
        <p:spPr>
          <a:xfrm rot="10800000">
            <a:off x="314050" y="4070150"/>
            <a:ext cx="242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Shape 891"/>
          <p:cNvSpPr txBox="1"/>
          <p:nvPr/>
        </p:nvSpPr>
        <p:spPr>
          <a:xfrm>
            <a:off x="235750" y="1506150"/>
            <a:ext cx="288845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Class 1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First and third quadrants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Class 2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Second and fourth quadrants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892" name="Shape 892"/>
          <p:cNvCxnSpPr/>
          <p:nvPr/>
        </p:nvCxnSpPr>
        <p:spPr>
          <a:xfrm>
            <a:off x="4556838" y="2880350"/>
            <a:ext cx="0" cy="235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3" name="Shape 893"/>
          <p:cNvCxnSpPr/>
          <p:nvPr/>
        </p:nvCxnSpPr>
        <p:spPr>
          <a:xfrm rot="10800000">
            <a:off x="3350838" y="4059500"/>
            <a:ext cx="242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4" name="Shape 894"/>
          <p:cNvSpPr txBox="1"/>
          <p:nvPr/>
        </p:nvSpPr>
        <p:spPr>
          <a:xfrm>
            <a:off x="3573400" y="1506150"/>
            <a:ext cx="1980000" cy="13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Class 1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 &lt;= L2 norm &lt;= 2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Class 2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Everything else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6387650" y="2880350"/>
            <a:ext cx="2425200" cy="2379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6953350" y="4463300"/>
            <a:ext cx="548700" cy="5487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897" name="Shape 897"/>
          <p:cNvCxnSpPr/>
          <p:nvPr/>
        </p:nvCxnSpPr>
        <p:spPr>
          <a:xfrm>
            <a:off x="7593650" y="2880350"/>
            <a:ext cx="0" cy="235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" name="Shape 898"/>
          <p:cNvCxnSpPr/>
          <p:nvPr/>
        </p:nvCxnSpPr>
        <p:spPr>
          <a:xfrm rot="10800000">
            <a:off x="6387650" y="4059500"/>
            <a:ext cx="242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Shape 899"/>
          <p:cNvSpPr txBox="1"/>
          <p:nvPr/>
        </p:nvSpPr>
        <p:spPr>
          <a:xfrm>
            <a:off x="6603650" y="1506150"/>
            <a:ext cx="1980000" cy="13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Class 1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Three modes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Class 2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Everything else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6603650" y="3300925"/>
            <a:ext cx="548700" cy="5487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7929850" y="3413950"/>
            <a:ext cx="548700" cy="5487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D256950-879E-6C40-BE86-90DA515560D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54428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Aside: Image Features</a:t>
            </a:r>
            <a:endParaRPr dirty="0"/>
          </a:p>
        </p:txBody>
      </p:sp>
      <p:sp>
        <p:nvSpPr>
          <p:cNvPr id="1659" name="Shape 1659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60" name="Shape 1660"/>
          <p:cNvPicPr preferRelativeResize="0"/>
          <p:nvPr/>
        </p:nvPicPr>
        <p:blipFill rotWithShape="1">
          <a:blip r:embed="rId3">
            <a:alphaModFix/>
          </a:blip>
          <a:srcRect r="27262"/>
          <a:stretch/>
        </p:blipFill>
        <p:spPr>
          <a:xfrm>
            <a:off x="387897" y="2690925"/>
            <a:ext cx="1574922" cy="16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1" name="Shape 1661"/>
          <p:cNvCxnSpPr/>
          <p:nvPr/>
        </p:nvCxnSpPr>
        <p:spPr>
          <a:xfrm>
            <a:off x="2234600" y="2948850"/>
            <a:ext cx="880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2" name="Shape 1662"/>
          <p:cNvSpPr txBox="1"/>
          <p:nvPr/>
        </p:nvSpPr>
        <p:spPr>
          <a:xfrm>
            <a:off x="5868650" y="2224338"/>
            <a:ext cx="18681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f(x) = Wx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663" name="Shape 1663"/>
          <p:cNvSpPr txBox="1"/>
          <p:nvPr/>
        </p:nvSpPr>
        <p:spPr>
          <a:xfrm>
            <a:off x="7736750" y="2748350"/>
            <a:ext cx="8904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Class scores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pSp>
        <p:nvGrpSpPr>
          <p:cNvPr id="1664" name="Shape 1664"/>
          <p:cNvGrpSpPr/>
          <p:nvPr/>
        </p:nvGrpSpPr>
        <p:grpSpPr>
          <a:xfrm>
            <a:off x="3171625" y="2662530"/>
            <a:ext cx="2972927" cy="572657"/>
            <a:chOff x="4469303" y="2277720"/>
            <a:chExt cx="5262749" cy="1013732"/>
          </a:xfrm>
        </p:grpSpPr>
        <p:grpSp>
          <p:nvGrpSpPr>
            <p:cNvPr id="1665" name="Shape 1665"/>
            <p:cNvGrpSpPr/>
            <p:nvPr/>
          </p:nvGrpSpPr>
          <p:grpSpPr>
            <a:xfrm>
              <a:off x="4469303" y="2278250"/>
              <a:ext cx="1765386" cy="734725"/>
              <a:chOff x="3582850" y="1204925"/>
              <a:chExt cx="1379100" cy="734725"/>
            </a:xfrm>
          </p:grpSpPr>
          <p:cxnSp>
            <p:nvCxnSpPr>
              <p:cNvPr id="1666" name="Shape 1666"/>
              <p:cNvCxnSpPr/>
              <p:nvPr/>
            </p:nvCxnSpPr>
            <p:spPr>
              <a:xfrm>
                <a:off x="3582850" y="1939625"/>
                <a:ext cx="137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7" name="Shape 1667"/>
              <p:cNvSpPr/>
              <p:nvPr/>
            </p:nvSpPr>
            <p:spPr>
              <a:xfrm>
                <a:off x="3627950" y="1204925"/>
                <a:ext cx="103200" cy="734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68" name="Shape 1668"/>
              <p:cNvSpPr/>
              <p:nvPr/>
            </p:nvSpPr>
            <p:spPr>
              <a:xfrm>
                <a:off x="3793250" y="1456350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69" name="Shape 1669"/>
              <p:cNvSpPr/>
              <p:nvPr/>
            </p:nvSpPr>
            <p:spPr>
              <a:xfrm>
                <a:off x="3958550" y="1669000"/>
                <a:ext cx="103200" cy="270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70" name="Shape 1670"/>
              <p:cNvSpPr/>
              <p:nvPr/>
            </p:nvSpPr>
            <p:spPr>
              <a:xfrm>
                <a:off x="4123850" y="1456325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71" name="Shape 1671"/>
              <p:cNvSpPr/>
              <p:nvPr/>
            </p:nvSpPr>
            <p:spPr>
              <a:xfrm>
                <a:off x="4289150" y="1366925"/>
                <a:ext cx="103200" cy="572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72" name="Shape 1672"/>
              <p:cNvSpPr/>
              <p:nvPr/>
            </p:nvSpPr>
            <p:spPr>
              <a:xfrm>
                <a:off x="4454450" y="1804325"/>
                <a:ext cx="103200" cy="135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73" name="Shape 1673"/>
              <p:cNvSpPr/>
              <p:nvPr/>
            </p:nvSpPr>
            <p:spPr>
              <a:xfrm>
                <a:off x="4619750" y="1525850"/>
                <a:ext cx="103200" cy="413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74" name="Shape 1674"/>
              <p:cNvSpPr/>
              <p:nvPr/>
            </p:nvSpPr>
            <p:spPr>
              <a:xfrm>
                <a:off x="4785050" y="1733425"/>
                <a:ext cx="103200" cy="2061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</p:grpSp>
        <p:grpSp>
          <p:nvGrpSpPr>
            <p:cNvPr id="1675" name="Shape 1675"/>
            <p:cNvGrpSpPr/>
            <p:nvPr/>
          </p:nvGrpSpPr>
          <p:grpSpPr>
            <a:xfrm>
              <a:off x="6234711" y="2277720"/>
              <a:ext cx="1765800" cy="1004684"/>
              <a:chOff x="3582686" y="2246600"/>
              <a:chExt cx="1765800" cy="1004684"/>
            </a:xfrm>
          </p:grpSpPr>
          <p:cxnSp>
            <p:nvCxnSpPr>
              <p:cNvPr id="1676" name="Shape 1676"/>
              <p:cNvCxnSpPr/>
              <p:nvPr/>
            </p:nvCxnSpPr>
            <p:spPr>
              <a:xfrm>
                <a:off x="3582686" y="2981300"/>
                <a:ext cx="176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77" name="Shape 1677"/>
              <p:cNvSpPr/>
              <p:nvPr/>
            </p:nvSpPr>
            <p:spPr>
              <a:xfrm>
                <a:off x="3611555" y="2246600"/>
                <a:ext cx="66000" cy="734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78" name="Shape 1678"/>
              <p:cNvSpPr/>
              <p:nvPr/>
            </p:nvSpPr>
            <p:spPr>
              <a:xfrm rot="10800000" flipH="1">
                <a:off x="3717375" y="298163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79" name="Shape 1679"/>
              <p:cNvSpPr/>
              <p:nvPr/>
            </p:nvSpPr>
            <p:spPr>
              <a:xfrm rot="10800000" flipH="1">
                <a:off x="3823175" y="2975481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0" name="Shape 1680"/>
              <p:cNvSpPr/>
              <p:nvPr/>
            </p:nvSpPr>
            <p:spPr>
              <a:xfrm>
                <a:off x="3928975" y="2429700"/>
                <a:ext cx="66000" cy="551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1" name="Shape 1681"/>
              <p:cNvSpPr/>
              <p:nvPr/>
            </p:nvSpPr>
            <p:spPr>
              <a:xfrm rot="10800000" flipH="1">
                <a:off x="4034800" y="298037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2" name="Shape 1682"/>
              <p:cNvSpPr/>
              <p:nvPr/>
            </p:nvSpPr>
            <p:spPr>
              <a:xfrm>
                <a:off x="4140597" y="28460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3" name="Shape 1683"/>
              <p:cNvSpPr/>
              <p:nvPr/>
            </p:nvSpPr>
            <p:spPr>
              <a:xfrm rot="10800000" flipH="1">
                <a:off x="4246400" y="2980684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4" name="Shape 1684"/>
              <p:cNvSpPr/>
              <p:nvPr/>
            </p:nvSpPr>
            <p:spPr>
              <a:xfrm>
                <a:off x="4352225" y="2664825"/>
                <a:ext cx="66000" cy="316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5" name="Shape 1685"/>
              <p:cNvSpPr/>
              <p:nvPr/>
            </p:nvSpPr>
            <p:spPr>
              <a:xfrm>
                <a:off x="4458025" y="2532545"/>
                <a:ext cx="66000" cy="4488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6" name="Shape 1686"/>
              <p:cNvSpPr/>
              <p:nvPr/>
            </p:nvSpPr>
            <p:spPr>
              <a:xfrm rot="10800000" flipH="1">
                <a:off x="4563850" y="2981315"/>
                <a:ext cx="66000" cy="114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7" name="Shape 1687"/>
              <p:cNvSpPr/>
              <p:nvPr/>
            </p:nvSpPr>
            <p:spPr>
              <a:xfrm>
                <a:off x="4669650" y="2370916"/>
                <a:ext cx="66000" cy="610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8" name="Shape 1688"/>
              <p:cNvSpPr/>
              <p:nvPr/>
            </p:nvSpPr>
            <p:spPr>
              <a:xfrm>
                <a:off x="4775450" y="2710695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89" name="Shape 1689"/>
              <p:cNvSpPr/>
              <p:nvPr/>
            </p:nvSpPr>
            <p:spPr>
              <a:xfrm>
                <a:off x="4881275" y="2775192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90" name="Shape 1690"/>
              <p:cNvSpPr/>
              <p:nvPr/>
            </p:nvSpPr>
            <p:spPr>
              <a:xfrm>
                <a:off x="5092881" y="2567513"/>
                <a:ext cx="66000" cy="413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91" name="Shape 1691"/>
              <p:cNvSpPr/>
              <p:nvPr/>
            </p:nvSpPr>
            <p:spPr>
              <a:xfrm>
                <a:off x="5198689" y="2775088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92" name="Shape 1692"/>
              <p:cNvSpPr/>
              <p:nvPr/>
            </p:nvSpPr>
            <p:spPr>
              <a:xfrm>
                <a:off x="4982497" y="29813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</p:grpSp>
        <p:grpSp>
          <p:nvGrpSpPr>
            <p:cNvPr id="1693" name="Shape 1693"/>
            <p:cNvGrpSpPr/>
            <p:nvPr/>
          </p:nvGrpSpPr>
          <p:grpSpPr>
            <a:xfrm>
              <a:off x="7966552" y="2464136"/>
              <a:ext cx="1765500" cy="827315"/>
              <a:chOff x="3582878" y="3595700"/>
              <a:chExt cx="1765500" cy="827315"/>
            </a:xfrm>
          </p:grpSpPr>
          <p:cxnSp>
            <p:nvCxnSpPr>
              <p:cNvPr id="1694" name="Shape 1694"/>
              <p:cNvCxnSpPr/>
              <p:nvPr/>
            </p:nvCxnSpPr>
            <p:spPr>
              <a:xfrm>
                <a:off x="3582878" y="4147400"/>
                <a:ext cx="176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95" name="Shape 1695"/>
              <p:cNvSpPr/>
              <p:nvPr/>
            </p:nvSpPr>
            <p:spPr>
              <a:xfrm>
                <a:off x="3640600" y="3595700"/>
                <a:ext cx="132000" cy="5517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96" name="Shape 1696"/>
              <p:cNvSpPr/>
              <p:nvPr/>
            </p:nvSpPr>
            <p:spPr>
              <a:xfrm>
                <a:off x="3852200" y="3855162"/>
                <a:ext cx="132000" cy="292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97" name="Shape 1697"/>
              <p:cNvSpPr/>
              <p:nvPr/>
            </p:nvSpPr>
            <p:spPr>
              <a:xfrm rot="10800000" flipH="1">
                <a:off x="4063800" y="4142981"/>
                <a:ext cx="132000" cy="114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98" name="Shape 1698"/>
              <p:cNvSpPr/>
              <p:nvPr/>
            </p:nvSpPr>
            <p:spPr>
              <a:xfrm rot="10800000" flipH="1">
                <a:off x="4275400" y="4152415"/>
                <a:ext cx="132000" cy="270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699" name="Shape 1699"/>
              <p:cNvSpPr/>
              <p:nvPr/>
            </p:nvSpPr>
            <p:spPr>
              <a:xfrm>
                <a:off x="4487025" y="3899275"/>
                <a:ext cx="132000" cy="248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700" name="Shape 1700"/>
              <p:cNvSpPr/>
              <p:nvPr/>
            </p:nvSpPr>
            <p:spPr>
              <a:xfrm>
                <a:off x="4698614" y="4012100"/>
                <a:ext cx="132000" cy="1353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701" name="Shape 1701"/>
              <p:cNvSpPr/>
              <p:nvPr/>
            </p:nvSpPr>
            <p:spPr>
              <a:xfrm rot="10800000" flipH="1">
                <a:off x="4910225" y="4149039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1702" name="Shape 1702"/>
              <p:cNvSpPr/>
              <p:nvPr/>
            </p:nvSpPr>
            <p:spPr>
              <a:xfrm>
                <a:off x="5121815" y="3941200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703" name="Shape 1703"/>
          <p:cNvCxnSpPr/>
          <p:nvPr/>
        </p:nvCxnSpPr>
        <p:spPr>
          <a:xfrm>
            <a:off x="6296850" y="2948850"/>
            <a:ext cx="880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4" name="Shape 1704"/>
          <p:cNvSpPr txBox="1"/>
          <p:nvPr/>
        </p:nvSpPr>
        <p:spPr>
          <a:xfrm>
            <a:off x="3225900" y="3232200"/>
            <a:ext cx="269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Feature Representation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0A604107-1B21-FC4A-BBD6-04DE8C12F492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6120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Image Features: Motivation</a:t>
            </a:r>
            <a:endParaRPr/>
          </a:p>
        </p:txBody>
      </p:sp>
      <p:sp>
        <p:nvSpPr>
          <p:cNvPr id="1710" name="Shape 1710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11" name="Shape 1711"/>
          <p:cNvCxnSpPr/>
          <p:nvPr/>
        </p:nvCxnSpPr>
        <p:spPr>
          <a:xfrm>
            <a:off x="1596875" y="1884300"/>
            <a:ext cx="0" cy="223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2" name="Shape 1712"/>
          <p:cNvCxnSpPr/>
          <p:nvPr/>
        </p:nvCxnSpPr>
        <p:spPr>
          <a:xfrm rot="10800000">
            <a:off x="490325" y="3000750"/>
            <a:ext cx="221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3" name="Shape 1713"/>
          <p:cNvSpPr/>
          <p:nvPr/>
        </p:nvSpPr>
        <p:spPr>
          <a:xfrm>
            <a:off x="1351725" y="2712575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14" name="Shape 1714"/>
          <p:cNvSpPr/>
          <p:nvPr/>
        </p:nvSpPr>
        <p:spPr>
          <a:xfrm>
            <a:off x="1663150" y="261980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15" name="Shape 1715"/>
          <p:cNvSpPr/>
          <p:nvPr/>
        </p:nvSpPr>
        <p:spPr>
          <a:xfrm>
            <a:off x="1437825" y="307700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16" name="Shape 1716"/>
          <p:cNvSpPr/>
          <p:nvPr/>
        </p:nvSpPr>
        <p:spPr>
          <a:xfrm>
            <a:off x="1676350" y="313665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17" name="Shape 1717"/>
          <p:cNvSpPr/>
          <p:nvPr/>
        </p:nvSpPr>
        <p:spPr>
          <a:xfrm>
            <a:off x="1656525" y="2884875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18" name="Shape 1718"/>
          <p:cNvSpPr/>
          <p:nvPr/>
        </p:nvSpPr>
        <p:spPr>
          <a:xfrm>
            <a:off x="1298725" y="2856663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19" name="Shape 1719"/>
          <p:cNvSpPr/>
          <p:nvPr/>
        </p:nvSpPr>
        <p:spPr>
          <a:xfrm>
            <a:off x="1524000" y="275235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0" name="Shape 1720"/>
          <p:cNvSpPr/>
          <p:nvPr/>
        </p:nvSpPr>
        <p:spPr>
          <a:xfrm>
            <a:off x="1113200" y="23282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1" name="Shape 1721"/>
          <p:cNvSpPr/>
          <p:nvPr/>
        </p:nvSpPr>
        <p:spPr>
          <a:xfrm>
            <a:off x="1351725" y="21493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2" name="Shape 1722"/>
          <p:cNvSpPr/>
          <p:nvPr/>
        </p:nvSpPr>
        <p:spPr>
          <a:xfrm>
            <a:off x="1842075" y="22487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3" name="Shape 1723"/>
          <p:cNvSpPr/>
          <p:nvPr/>
        </p:nvSpPr>
        <p:spPr>
          <a:xfrm>
            <a:off x="2093850" y="27523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4" name="Shape 1724"/>
          <p:cNvSpPr/>
          <p:nvPr/>
        </p:nvSpPr>
        <p:spPr>
          <a:xfrm>
            <a:off x="2020975" y="328240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5" name="Shape 1725"/>
          <p:cNvSpPr/>
          <p:nvPr/>
        </p:nvSpPr>
        <p:spPr>
          <a:xfrm>
            <a:off x="1755925" y="34414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6" name="Shape 1726"/>
          <p:cNvSpPr/>
          <p:nvPr/>
        </p:nvSpPr>
        <p:spPr>
          <a:xfrm>
            <a:off x="1311975" y="343480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7" name="Shape 1727"/>
          <p:cNvSpPr/>
          <p:nvPr/>
        </p:nvSpPr>
        <p:spPr>
          <a:xfrm>
            <a:off x="1080050" y="322940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8" name="Shape 1728"/>
          <p:cNvSpPr/>
          <p:nvPr/>
        </p:nvSpPr>
        <p:spPr>
          <a:xfrm>
            <a:off x="914400" y="29047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29" name="Shape 1729"/>
          <p:cNvSpPr/>
          <p:nvPr/>
        </p:nvSpPr>
        <p:spPr>
          <a:xfrm>
            <a:off x="993925" y="26264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30" name="Shape 1730"/>
          <p:cNvSpPr/>
          <p:nvPr/>
        </p:nvSpPr>
        <p:spPr>
          <a:xfrm>
            <a:off x="2087225" y="24541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31" name="Shape 1731"/>
          <p:cNvSpPr/>
          <p:nvPr/>
        </p:nvSpPr>
        <p:spPr>
          <a:xfrm>
            <a:off x="2232975" y="32426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32" name="Shape 1732"/>
          <p:cNvSpPr/>
          <p:nvPr/>
        </p:nvSpPr>
        <p:spPr>
          <a:xfrm>
            <a:off x="1471000" y="36733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33" name="Shape 1733"/>
          <p:cNvSpPr/>
          <p:nvPr/>
        </p:nvSpPr>
        <p:spPr>
          <a:xfrm>
            <a:off x="2213125" y="297097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34" name="Shape 1734"/>
          <p:cNvSpPr/>
          <p:nvPr/>
        </p:nvSpPr>
        <p:spPr>
          <a:xfrm>
            <a:off x="1994450" y="365347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35" name="Shape 1735"/>
          <p:cNvSpPr txBox="1"/>
          <p:nvPr/>
        </p:nvSpPr>
        <p:spPr>
          <a:xfrm>
            <a:off x="390950" y="2918000"/>
            <a:ext cx="261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x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36" name="Shape 1736"/>
          <p:cNvSpPr txBox="1"/>
          <p:nvPr/>
        </p:nvSpPr>
        <p:spPr>
          <a:xfrm>
            <a:off x="1563775" y="1818075"/>
            <a:ext cx="261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37" name="Shape 1737"/>
          <p:cNvSpPr txBox="1"/>
          <p:nvPr/>
        </p:nvSpPr>
        <p:spPr>
          <a:xfrm>
            <a:off x="559925" y="4157025"/>
            <a:ext cx="20739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Cannot separate red and blue points with linear classifier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C78BA979-7BB8-7740-AABD-E5B0E7F45038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963044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Image Features: Motivation</a:t>
            </a:r>
            <a:endParaRPr/>
          </a:p>
        </p:txBody>
      </p:sp>
      <p:sp>
        <p:nvSpPr>
          <p:cNvPr id="1743" name="Shape 1743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44" name="Shape 1744"/>
          <p:cNvCxnSpPr/>
          <p:nvPr/>
        </p:nvCxnSpPr>
        <p:spPr>
          <a:xfrm>
            <a:off x="1596875" y="1884300"/>
            <a:ext cx="0" cy="223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5" name="Shape 1745"/>
          <p:cNvCxnSpPr/>
          <p:nvPr/>
        </p:nvCxnSpPr>
        <p:spPr>
          <a:xfrm rot="10800000">
            <a:off x="490325" y="3000750"/>
            <a:ext cx="221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6" name="Shape 1746"/>
          <p:cNvSpPr/>
          <p:nvPr/>
        </p:nvSpPr>
        <p:spPr>
          <a:xfrm>
            <a:off x="1351725" y="2712575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47" name="Shape 1747"/>
          <p:cNvSpPr/>
          <p:nvPr/>
        </p:nvSpPr>
        <p:spPr>
          <a:xfrm>
            <a:off x="1663150" y="261980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48" name="Shape 1748"/>
          <p:cNvSpPr/>
          <p:nvPr/>
        </p:nvSpPr>
        <p:spPr>
          <a:xfrm>
            <a:off x="1437825" y="307700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49" name="Shape 1749"/>
          <p:cNvSpPr/>
          <p:nvPr/>
        </p:nvSpPr>
        <p:spPr>
          <a:xfrm>
            <a:off x="1676350" y="313665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0" name="Shape 1750"/>
          <p:cNvSpPr/>
          <p:nvPr/>
        </p:nvSpPr>
        <p:spPr>
          <a:xfrm>
            <a:off x="1656525" y="2884875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1" name="Shape 1751"/>
          <p:cNvSpPr/>
          <p:nvPr/>
        </p:nvSpPr>
        <p:spPr>
          <a:xfrm>
            <a:off x="1298725" y="2856663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2" name="Shape 1752"/>
          <p:cNvSpPr/>
          <p:nvPr/>
        </p:nvSpPr>
        <p:spPr>
          <a:xfrm>
            <a:off x="1524000" y="275235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3" name="Shape 1753"/>
          <p:cNvSpPr/>
          <p:nvPr/>
        </p:nvSpPr>
        <p:spPr>
          <a:xfrm>
            <a:off x="1113200" y="23282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4" name="Shape 1754"/>
          <p:cNvSpPr/>
          <p:nvPr/>
        </p:nvSpPr>
        <p:spPr>
          <a:xfrm>
            <a:off x="1351725" y="21493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5" name="Shape 1755"/>
          <p:cNvSpPr/>
          <p:nvPr/>
        </p:nvSpPr>
        <p:spPr>
          <a:xfrm>
            <a:off x="1842075" y="22487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6" name="Shape 1756"/>
          <p:cNvSpPr/>
          <p:nvPr/>
        </p:nvSpPr>
        <p:spPr>
          <a:xfrm>
            <a:off x="2093850" y="27523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7" name="Shape 1757"/>
          <p:cNvSpPr/>
          <p:nvPr/>
        </p:nvSpPr>
        <p:spPr>
          <a:xfrm>
            <a:off x="2020975" y="328240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8" name="Shape 1758"/>
          <p:cNvSpPr/>
          <p:nvPr/>
        </p:nvSpPr>
        <p:spPr>
          <a:xfrm>
            <a:off x="1755925" y="34414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59" name="Shape 1759"/>
          <p:cNvSpPr/>
          <p:nvPr/>
        </p:nvSpPr>
        <p:spPr>
          <a:xfrm>
            <a:off x="1311975" y="343480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60" name="Shape 1760"/>
          <p:cNvSpPr/>
          <p:nvPr/>
        </p:nvSpPr>
        <p:spPr>
          <a:xfrm>
            <a:off x="1080050" y="322940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61" name="Shape 1761"/>
          <p:cNvSpPr/>
          <p:nvPr/>
        </p:nvSpPr>
        <p:spPr>
          <a:xfrm>
            <a:off x="914400" y="29047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62" name="Shape 1762"/>
          <p:cNvSpPr/>
          <p:nvPr/>
        </p:nvSpPr>
        <p:spPr>
          <a:xfrm>
            <a:off x="993925" y="26264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2087225" y="24541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64" name="Shape 1764"/>
          <p:cNvSpPr/>
          <p:nvPr/>
        </p:nvSpPr>
        <p:spPr>
          <a:xfrm>
            <a:off x="2232975" y="32426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65" name="Shape 1765"/>
          <p:cNvSpPr/>
          <p:nvPr/>
        </p:nvSpPr>
        <p:spPr>
          <a:xfrm>
            <a:off x="1471000" y="36733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66" name="Shape 1766"/>
          <p:cNvSpPr/>
          <p:nvPr/>
        </p:nvSpPr>
        <p:spPr>
          <a:xfrm>
            <a:off x="2213125" y="297097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67" name="Shape 1767"/>
          <p:cNvSpPr/>
          <p:nvPr/>
        </p:nvSpPr>
        <p:spPr>
          <a:xfrm>
            <a:off x="1994450" y="365347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768" name="Shape 1768"/>
          <p:cNvCxnSpPr/>
          <p:nvPr/>
        </p:nvCxnSpPr>
        <p:spPr>
          <a:xfrm>
            <a:off x="7026950" y="1897575"/>
            <a:ext cx="0" cy="223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9" name="Shape 1769"/>
          <p:cNvCxnSpPr/>
          <p:nvPr/>
        </p:nvCxnSpPr>
        <p:spPr>
          <a:xfrm rot="10800000">
            <a:off x="5920400" y="3014025"/>
            <a:ext cx="221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Shape 1770"/>
          <p:cNvSpPr/>
          <p:nvPr/>
        </p:nvSpPr>
        <p:spPr>
          <a:xfrm>
            <a:off x="7113100" y="3752875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71" name="Shape 1771"/>
          <p:cNvSpPr/>
          <p:nvPr/>
        </p:nvSpPr>
        <p:spPr>
          <a:xfrm>
            <a:off x="7093225" y="2633075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72" name="Shape 1772"/>
          <p:cNvSpPr/>
          <p:nvPr/>
        </p:nvSpPr>
        <p:spPr>
          <a:xfrm>
            <a:off x="7086550" y="2421025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73" name="Shape 1773"/>
          <p:cNvSpPr/>
          <p:nvPr/>
        </p:nvSpPr>
        <p:spPr>
          <a:xfrm>
            <a:off x="7106425" y="3149925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74" name="Shape 1774"/>
          <p:cNvSpPr/>
          <p:nvPr/>
        </p:nvSpPr>
        <p:spPr>
          <a:xfrm>
            <a:off x="7086600" y="289815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75" name="Shape 1775"/>
          <p:cNvSpPr/>
          <p:nvPr/>
        </p:nvSpPr>
        <p:spPr>
          <a:xfrm>
            <a:off x="7073350" y="3340388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76" name="Shape 1776"/>
          <p:cNvSpPr/>
          <p:nvPr/>
        </p:nvSpPr>
        <p:spPr>
          <a:xfrm>
            <a:off x="7113075" y="3547500"/>
            <a:ext cx="86100" cy="86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77" name="Shape 1777"/>
          <p:cNvSpPr/>
          <p:nvPr/>
        </p:nvSpPr>
        <p:spPr>
          <a:xfrm>
            <a:off x="7649825" y="395167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78" name="Shape 1778"/>
          <p:cNvSpPr/>
          <p:nvPr/>
        </p:nvSpPr>
        <p:spPr>
          <a:xfrm>
            <a:off x="7490800" y="22951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79" name="Shape 1779"/>
          <p:cNvSpPr/>
          <p:nvPr/>
        </p:nvSpPr>
        <p:spPr>
          <a:xfrm>
            <a:off x="7431175" y="21758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0" name="Shape 1780"/>
          <p:cNvSpPr/>
          <p:nvPr/>
        </p:nvSpPr>
        <p:spPr>
          <a:xfrm>
            <a:off x="7523925" y="276560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1" name="Shape 1781"/>
          <p:cNvSpPr/>
          <p:nvPr/>
        </p:nvSpPr>
        <p:spPr>
          <a:xfrm>
            <a:off x="7709450" y="352757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2" name="Shape 1782"/>
          <p:cNvSpPr/>
          <p:nvPr/>
        </p:nvSpPr>
        <p:spPr>
          <a:xfrm>
            <a:off x="7590200" y="26065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3" name="Shape 1783"/>
          <p:cNvSpPr/>
          <p:nvPr/>
        </p:nvSpPr>
        <p:spPr>
          <a:xfrm>
            <a:off x="7636575" y="28517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4" name="Shape 1784"/>
          <p:cNvSpPr/>
          <p:nvPr/>
        </p:nvSpPr>
        <p:spPr>
          <a:xfrm>
            <a:off x="7722675" y="33884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5" name="Shape 1785"/>
          <p:cNvSpPr/>
          <p:nvPr/>
        </p:nvSpPr>
        <p:spPr>
          <a:xfrm>
            <a:off x="7742575" y="364687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6" name="Shape 1786"/>
          <p:cNvSpPr/>
          <p:nvPr/>
        </p:nvSpPr>
        <p:spPr>
          <a:xfrm>
            <a:off x="7716075" y="309690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7" name="Shape 1787"/>
          <p:cNvSpPr/>
          <p:nvPr/>
        </p:nvSpPr>
        <p:spPr>
          <a:xfrm>
            <a:off x="7517300" y="24674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8" name="Shape 1788"/>
          <p:cNvSpPr/>
          <p:nvPr/>
        </p:nvSpPr>
        <p:spPr>
          <a:xfrm>
            <a:off x="7663050" y="32559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89" name="Shape 1789"/>
          <p:cNvSpPr/>
          <p:nvPr/>
        </p:nvSpPr>
        <p:spPr>
          <a:xfrm>
            <a:off x="7477550" y="19638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90" name="Shape 1790"/>
          <p:cNvSpPr/>
          <p:nvPr/>
        </p:nvSpPr>
        <p:spPr>
          <a:xfrm>
            <a:off x="7643200" y="2984250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91" name="Shape 1791"/>
          <p:cNvSpPr/>
          <p:nvPr/>
        </p:nvSpPr>
        <p:spPr>
          <a:xfrm>
            <a:off x="7629925" y="3739625"/>
            <a:ext cx="86100" cy="86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92" name="Shape 1792"/>
          <p:cNvSpPr txBox="1"/>
          <p:nvPr/>
        </p:nvSpPr>
        <p:spPr>
          <a:xfrm>
            <a:off x="390950" y="2918000"/>
            <a:ext cx="261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x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93" name="Shape 1793"/>
          <p:cNvSpPr txBox="1"/>
          <p:nvPr/>
        </p:nvSpPr>
        <p:spPr>
          <a:xfrm>
            <a:off x="1563775" y="1818075"/>
            <a:ext cx="261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94" name="Shape 1794"/>
          <p:cNvSpPr txBox="1"/>
          <p:nvPr/>
        </p:nvSpPr>
        <p:spPr>
          <a:xfrm>
            <a:off x="5880675" y="2990900"/>
            <a:ext cx="261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95" name="Shape 1795"/>
          <p:cNvSpPr txBox="1"/>
          <p:nvPr/>
        </p:nvSpPr>
        <p:spPr>
          <a:xfrm>
            <a:off x="7066750" y="1851200"/>
            <a:ext cx="261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θ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96" name="Shape 1796"/>
          <p:cNvSpPr txBox="1"/>
          <p:nvPr/>
        </p:nvSpPr>
        <p:spPr>
          <a:xfrm>
            <a:off x="2913338" y="2427000"/>
            <a:ext cx="25851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f(x, y) = (r(x, y), θ(x, y))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797" name="Shape 1797"/>
          <p:cNvCxnSpPr/>
          <p:nvPr/>
        </p:nvCxnSpPr>
        <p:spPr>
          <a:xfrm>
            <a:off x="3014875" y="3004100"/>
            <a:ext cx="247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8" name="Shape 1798"/>
          <p:cNvSpPr txBox="1"/>
          <p:nvPr/>
        </p:nvSpPr>
        <p:spPr>
          <a:xfrm>
            <a:off x="559925" y="4157025"/>
            <a:ext cx="20739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Cannot separate red and blue points with linear classifier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99" name="Shape 1799"/>
          <p:cNvSpPr txBox="1"/>
          <p:nvPr/>
        </p:nvSpPr>
        <p:spPr>
          <a:xfrm>
            <a:off x="5990000" y="4158063"/>
            <a:ext cx="20739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After applying feature transform, points can be separated by linear classifier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A6823136-DB90-224C-96F6-7E0E61D4365A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22346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473012" y="2524100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 txBox="1"/>
          <p:nvPr/>
        </p:nvSpPr>
        <p:spPr>
          <a:xfrm>
            <a:off x="535062" y="2034875"/>
            <a:ext cx="10533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Image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3255325" y="4495456"/>
            <a:ext cx="1926000" cy="5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or weights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3696750" y="3872706"/>
            <a:ext cx="849000" cy="7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3439650" y="2801000"/>
            <a:ext cx="1363200" cy="5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f(</a:t>
            </a: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</a:t>
            </a: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</a:t>
            </a: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</a:t>
            </a: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cxnSp>
        <p:nvCxnSpPr>
          <p:cNvPr id="757" name="Shape 757"/>
          <p:cNvCxnSpPr>
            <a:endCxn id="756" idx="1"/>
          </p:cNvCxnSpPr>
          <p:nvPr/>
        </p:nvCxnSpPr>
        <p:spPr>
          <a:xfrm>
            <a:off x="1819650" y="3100550"/>
            <a:ext cx="1620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9" name="Shape 759"/>
          <p:cNvCxnSpPr/>
          <p:nvPr/>
        </p:nvCxnSpPr>
        <p:spPr>
          <a:xfrm>
            <a:off x="4652275" y="3100550"/>
            <a:ext cx="1240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0" name="Shape 760"/>
          <p:cNvSpPr txBox="1"/>
          <p:nvPr/>
        </p:nvSpPr>
        <p:spPr>
          <a:xfrm>
            <a:off x="6076300" y="2679975"/>
            <a:ext cx="2915100" cy="115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numbers giving class scores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-35875" y="3682925"/>
            <a:ext cx="3328800" cy="12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Array of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32x32x3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numbers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(3072 numbers total)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2769000" y="1731575"/>
            <a:ext cx="3642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f(x,W) = Wx + b</a:t>
            </a:r>
          </a:p>
        </p:txBody>
      </p:sp>
      <p:sp>
        <p:nvSpPr>
          <p:cNvPr id="763" name="Shape 763"/>
          <p:cNvSpPr/>
          <p:nvPr/>
        </p:nvSpPr>
        <p:spPr>
          <a:xfrm>
            <a:off x="5045828" y="1990150"/>
            <a:ext cx="223200" cy="310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 txBox="1"/>
          <p:nvPr/>
        </p:nvSpPr>
        <p:spPr>
          <a:xfrm>
            <a:off x="4764677" y="1422586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3072x1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3040475" y="236558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10x1</a:t>
            </a:r>
          </a:p>
        </p:txBody>
      </p:sp>
      <p:sp>
        <p:nvSpPr>
          <p:cNvPr id="766" name="Shape 766"/>
          <p:cNvSpPr/>
          <p:nvPr/>
        </p:nvSpPr>
        <p:spPr>
          <a:xfrm>
            <a:off x="2718550" y="1858900"/>
            <a:ext cx="1436100" cy="5727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Shape 767"/>
          <p:cNvSpPr txBox="1"/>
          <p:nvPr/>
        </p:nvSpPr>
        <p:spPr>
          <a:xfrm>
            <a:off x="4069200" y="236618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10x3072</a:t>
            </a:r>
          </a:p>
        </p:txBody>
      </p:sp>
      <p:sp>
        <p:nvSpPr>
          <p:cNvPr id="768" name="Shape 768"/>
          <p:cNvSpPr/>
          <p:nvPr/>
        </p:nvSpPr>
        <p:spPr>
          <a:xfrm>
            <a:off x="4545750" y="1870475"/>
            <a:ext cx="483000" cy="45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5676925" y="1871775"/>
            <a:ext cx="483000" cy="4578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Shape 770"/>
          <p:cNvSpPr txBox="1"/>
          <p:nvPr/>
        </p:nvSpPr>
        <p:spPr>
          <a:xfrm>
            <a:off x="6203550" y="1894600"/>
            <a:ext cx="14361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10x1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" dirty="0"/>
              <a:t>Parametric Approach</a:t>
            </a:r>
            <a:r>
              <a:rPr lang="en-US" dirty="0"/>
              <a:t>: Linear Classifier</a:t>
            </a:r>
          </a:p>
        </p:txBody>
      </p:sp>
      <p:sp>
        <p:nvSpPr>
          <p:cNvPr id="2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cxnSp>
        <p:nvCxnSpPr>
          <p:cNvPr id="23" name="Shape 699">
            <a:extLst>
              <a:ext uri="{FF2B5EF4-FFF2-40B4-BE49-F238E27FC236}">
                <a16:creationId xmlns:a16="http://schemas.microsoft.com/office/drawing/2014/main" id="{9925731E-62B0-F742-822D-D8905FB7CC51}"/>
              </a:ext>
            </a:extLst>
          </p:cNvPr>
          <p:cNvCxnSpPr/>
          <p:nvPr/>
        </p:nvCxnSpPr>
        <p:spPr>
          <a:xfrm rot="10800000">
            <a:off x="4121250" y="3400100"/>
            <a:ext cx="0" cy="555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28504-E453-320A-C5A0-4BF6EEBCB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86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Shape 1804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Example: Color Histogram</a:t>
            </a:r>
            <a:endParaRPr dirty="0"/>
          </a:p>
        </p:txBody>
      </p:sp>
      <p:sp>
        <p:nvSpPr>
          <p:cNvPr id="1805" name="Shape 1805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06" name="Shape 1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275" y="1909500"/>
            <a:ext cx="4791724" cy="181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7" name="Shape 1807"/>
          <p:cNvCxnSpPr/>
          <p:nvPr/>
        </p:nvCxnSpPr>
        <p:spPr>
          <a:xfrm>
            <a:off x="3297686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8" name="Shape 1808"/>
          <p:cNvCxnSpPr/>
          <p:nvPr/>
        </p:nvCxnSpPr>
        <p:spPr>
          <a:xfrm>
            <a:off x="3776054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9" name="Shape 1809"/>
          <p:cNvCxnSpPr/>
          <p:nvPr/>
        </p:nvCxnSpPr>
        <p:spPr>
          <a:xfrm>
            <a:off x="4254423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0" name="Shape 1810"/>
          <p:cNvCxnSpPr/>
          <p:nvPr/>
        </p:nvCxnSpPr>
        <p:spPr>
          <a:xfrm>
            <a:off x="4732791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1" name="Shape 1811"/>
          <p:cNvCxnSpPr/>
          <p:nvPr/>
        </p:nvCxnSpPr>
        <p:spPr>
          <a:xfrm>
            <a:off x="5211159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2" name="Shape 1812"/>
          <p:cNvCxnSpPr/>
          <p:nvPr/>
        </p:nvCxnSpPr>
        <p:spPr>
          <a:xfrm>
            <a:off x="5689528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3" name="Shape 1813"/>
          <p:cNvCxnSpPr/>
          <p:nvPr/>
        </p:nvCxnSpPr>
        <p:spPr>
          <a:xfrm>
            <a:off x="6167896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4" name="Shape 1814"/>
          <p:cNvCxnSpPr/>
          <p:nvPr/>
        </p:nvCxnSpPr>
        <p:spPr>
          <a:xfrm>
            <a:off x="6646265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5" name="Shape 1815"/>
          <p:cNvCxnSpPr/>
          <p:nvPr/>
        </p:nvCxnSpPr>
        <p:spPr>
          <a:xfrm>
            <a:off x="7124633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6" name="Shape 1816"/>
          <p:cNvCxnSpPr/>
          <p:nvPr/>
        </p:nvCxnSpPr>
        <p:spPr>
          <a:xfrm>
            <a:off x="7603001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7" name="Shape 1817"/>
          <p:cNvCxnSpPr/>
          <p:nvPr/>
        </p:nvCxnSpPr>
        <p:spPr>
          <a:xfrm>
            <a:off x="8081370" y="1827116"/>
            <a:ext cx="0" cy="19798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8" name="Shape 1818"/>
          <p:cNvCxnSpPr/>
          <p:nvPr/>
        </p:nvCxnSpPr>
        <p:spPr>
          <a:xfrm>
            <a:off x="3289188" y="4954875"/>
            <a:ext cx="480795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Shape 1819"/>
          <p:cNvSpPr/>
          <p:nvPr/>
        </p:nvSpPr>
        <p:spPr>
          <a:xfrm>
            <a:off x="3360800" y="4914025"/>
            <a:ext cx="359700" cy="40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1820" name="Shape 1820"/>
          <p:cNvPicPr preferRelativeResize="0"/>
          <p:nvPr/>
        </p:nvPicPr>
        <p:blipFill rotWithShape="1">
          <a:blip r:embed="rId4">
            <a:alphaModFix/>
          </a:blip>
          <a:srcRect r="27262"/>
          <a:stretch/>
        </p:blipFill>
        <p:spPr>
          <a:xfrm>
            <a:off x="382472" y="2005125"/>
            <a:ext cx="1574922" cy="16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Shape 1821"/>
          <p:cNvSpPr/>
          <p:nvPr/>
        </p:nvSpPr>
        <p:spPr>
          <a:xfrm>
            <a:off x="3844825" y="4675375"/>
            <a:ext cx="359700" cy="27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22" name="Shape 1822"/>
          <p:cNvSpPr/>
          <p:nvPr/>
        </p:nvSpPr>
        <p:spPr>
          <a:xfrm>
            <a:off x="4310525" y="4610300"/>
            <a:ext cx="359700" cy="344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23" name="Shape 1823"/>
          <p:cNvSpPr/>
          <p:nvPr/>
        </p:nvSpPr>
        <p:spPr>
          <a:xfrm>
            <a:off x="4792125" y="4453025"/>
            <a:ext cx="359700" cy="501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24" name="Shape 1824"/>
          <p:cNvSpPr/>
          <p:nvPr/>
        </p:nvSpPr>
        <p:spPr>
          <a:xfrm>
            <a:off x="5270175" y="3992025"/>
            <a:ext cx="359700" cy="963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25" name="Shape 1825"/>
          <p:cNvSpPr/>
          <p:nvPr/>
        </p:nvSpPr>
        <p:spPr>
          <a:xfrm>
            <a:off x="5748875" y="3926950"/>
            <a:ext cx="359700" cy="1028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26" name="Shape 1826"/>
          <p:cNvSpPr/>
          <p:nvPr/>
        </p:nvSpPr>
        <p:spPr>
          <a:xfrm>
            <a:off x="6227250" y="4236075"/>
            <a:ext cx="359700" cy="718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27" name="Shape 1827"/>
          <p:cNvSpPr/>
          <p:nvPr/>
        </p:nvSpPr>
        <p:spPr>
          <a:xfrm>
            <a:off x="6705600" y="4382175"/>
            <a:ext cx="359700" cy="572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28" name="Shape 1828"/>
          <p:cNvSpPr/>
          <p:nvPr/>
        </p:nvSpPr>
        <p:spPr>
          <a:xfrm>
            <a:off x="7183975" y="4735050"/>
            <a:ext cx="359700" cy="219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29" name="Shape 1829"/>
          <p:cNvSpPr/>
          <p:nvPr/>
        </p:nvSpPr>
        <p:spPr>
          <a:xfrm>
            <a:off x="7662350" y="4914075"/>
            <a:ext cx="359700" cy="40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830" name="Shape 1830"/>
          <p:cNvCxnSpPr/>
          <p:nvPr/>
        </p:nvCxnSpPr>
        <p:spPr>
          <a:xfrm>
            <a:off x="1565788" y="2715200"/>
            <a:ext cx="38685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1" name="Shape 1831"/>
          <p:cNvCxnSpPr/>
          <p:nvPr/>
        </p:nvCxnSpPr>
        <p:spPr>
          <a:xfrm>
            <a:off x="5423500" y="2728350"/>
            <a:ext cx="0" cy="1578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2" name="Shape 1832"/>
          <p:cNvSpPr txBox="1"/>
          <p:nvPr/>
        </p:nvSpPr>
        <p:spPr>
          <a:xfrm>
            <a:off x="5241550" y="4291275"/>
            <a:ext cx="4176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+1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2ECF314B-948C-3E4C-80A6-5D40967FFB4C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204851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Example: Histogram of Oriented Gradients (</a:t>
            </a:r>
            <a:r>
              <a:rPr lang="en" dirty="0" err="1"/>
              <a:t>HoG</a:t>
            </a:r>
            <a:r>
              <a:rPr lang="en" dirty="0"/>
              <a:t>)</a:t>
            </a:r>
            <a:endParaRPr dirty="0"/>
          </a:p>
        </p:txBody>
      </p:sp>
      <p:sp>
        <p:nvSpPr>
          <p:cNvPr id="1838" name="Shape 1838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39" name="Shape 18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00" y="1985100"/>
            <a:ext cx="3041926" cy="228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Shape 1840"/>
          <p:cNvPicPr preferRelativeResize="0"/>
          <p:nvPr/>
        </p:nvPicPr>
        <p:blipFill rotWithShape="1">
          <a:blip r:embed="rId4">
            <a:alphaModFix/>
          </a:blip>
          <a:srcRect l="2637" t="2911" r="2133" b="3482"/>
          <a:stretch/>
        </p:blipFill>
        <p:spPr>
          <a:xfrm>
            <a:off x="4969851" y="1985350"/>
            <a:ext cx="3041925" cy="228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Shape 1841"/>
          <p:cNvSpPr/>
          <p:nvPr/>
        </p:nvSpPr>
        <p:spPr>
          <a:xfrm>
            <a:off x="5119378" y="2583725"/>
            <a:ext cx="173400" cy="18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42" name="Shape 1842"/>
          <p:cNvSpPr/>
          <p:nvPr/>
        </p:nvSpPr>
        <p:spPr>
          <a:xfrm>
            <a:off x="1094609" y="2583725"/>
            <a:ext cx="173400" cy="18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43" name="Shape 1843"/>
          <p:cNvSpPr/>
          <p:nvPr/>
        </p:nvSpPr>
        <p:spPr>
          <a:xfrm>
            <a:off x="7245928" y="3197125"/>
            <a:ext cx="173400" cy="18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44" name="Shape 1844"/>
          <p:cNvSpPr/>
          <p:nvPr/>
        </p:nvSpPr>
        <p:spPr>
          <a:xfrm>
            <a:off x="3145753" y="3197125"/>
            <a:ext cx="173400" cy="18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45" name="Shape 1845"/>
          <p:cNvSpPr txBox="1"/>
          <p:nvPr/>
        </p:nvSpPr>
        <p:spPr>
          <a:xfrm>
            <a:off x="894613" y="4343500"/>
            <a:ext cx="31005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Divide image into 8x8 pixel regions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Within each region quantize edge direction into 9 bins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46" name="Shape 1846"/>
          <p:cNvSpPr txBox="1"/>
          <p:nvPr/>
        </p:nvSpPr>
        <p:spPr>
          <a:xfrm>
            <a:off x="4888513" y="4294150"/>
            <a:ext cx="32046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Example: 320x240 image gets divided into 40x30 bins; in each bin there are 9 numbers so feature vector has 30*40*9 = 10,800 numbers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847" name="Shape 1847"/>
          <p:cNvSpPr txBox="1"/>
          <p:nvPr/>
        </p:nvSpPr>
        <p:spPr>
          <a:xfrm>
            <a:off x="0" y="5277375"/>
            <a:ext cx="40458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Lowe, “Object recognition from local scale-invariant features”, ICCV 1999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Dalal and Triggs, "Histograms of oriented gradients for human detection," CVPR 2005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EF439FB-AA80-F847-A024-1D352CCC883A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63320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Shape 2012"/>
          <p:cNvSpPr/>
          <p:nvPr/>
        </p:nvSpPr>
        <p:spPr>
          <a:xfrm>
            <a:off x="2958138" y="1806071"/>
            <a:ext cx="2857200" cy="1240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Feature Extraction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2013" name="Shape 2013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Image features vs Neural Nets</a:t>
            </a:r>
            <a:endParaRPr dirty="0"/>
          </a:p>
        </p:txBody>
      </p:sp>
      <p:sp>
        <p:nvSpPr>
          <p:cNvPr id="2014" name="Shape 2014"/>
          <p:cNvSpPr txBox="1">
            <a:spLocks noGrp="1"/>
          </p:cNvSpPr>
          <p:nvPr>
            <p:ph type="sldNum" idx="12"/>
          </p:nvPr>
        </p:nvSpPr>
        <p:spPr>
          <a:xfrm>
            <a:off x="6296858" y="56100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15" name="Shape 2015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705951" y="1881457"/>
            <a:ext cx="1112925" cy="108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6" name="Shape 2016"/>
          <p:cNvCxnSpPr/>
          <p:nvPr/>
        </p:nvCxnSpPr>
        <p:spPr>
          <a:xfrm>
            <a:off x="2009413" y="2426329"/>
            <a:ext cx="78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7" name="Shape 2017"/>
          <p:cNvCxnSpPr/>
          <p:nvPr/>
        </p:nvCxnSpPr>
        <p:spPr>
          <a:xfrm>
            <a:off x="5880925" y="2153379"/>
            <a:ext cx="784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8" name="Shape 2018"/>
          <p:cNvSpPr txBox="1"/>
          <p:nvPr/>
        </p:nvSpPr>
        <p:spPr>
          <a:xfrm>
            <a:off x="6070366" y="1554158"/>
            <a:ext cx="405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2019" name="Shape 2019"/>
          <p:cNvSpPr txBox="1"/>
          <p:nvPr/>
        </p:nvSpPr>
        <p:spPr>
          <a:xfrm>
            <a:off x="6750525" y="2139971"/>
            <a:ext cx="189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10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numbers giving scores for classes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2020" name="Shape 2020"/>
          <p:cNvCxnSpPr/>
          <p:nvPr/>
        </p:nvCxnSpPr>
        <p:spPr>
          <a:xfrm>
            <a:off x="5880925" y="2834779"/>
            <a:ext cx="7716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21" name="Shape 2021"/>
          <p:cNvSpPr txBox="1"/>
          <p:nvPr/>
        </p:nvSpPr>
        <p:spPr>
          <a:xfrm>
            <a:off x="5880925" y="2854471"/>
            <a:ext cx="10368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training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2022" name="Shape 20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650" y="3576450"/>
            <a:ext cx="3820200" cy="11947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3" name="Shape 2023"/>
          <p:cNvCxnSpPr/>
          <p:nvPr/>
        </p:nvCxnSpPr>
        <p:spPr>
          <a:xfrm>
            <a:off x="0" y="3285200"/>
            <a:ext cx="9168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24" name="Shape 2024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705951" y="4239049"/>
            <a:ext cx="1112925" cy="108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5" name="Shape 2025"/>
          <p:cNvCxnSpPr/>
          <p:nvPr/>
        </p:nvCxnSpPr>
        <p:spPr>
          <a:xfrm>
            <a:off x="1956550" y="4830284"/>
            <a:ext cx="465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6" name="Shape 2026"/>
          <p:cNvCxnSpPr/>
          <p:nvPr/>
        </p:nvCxnSpPr>
        <p:spPr>
          <a:xfrm>
            <a:off x="1956550" y="5161584"/>
            <a:ext cx="46563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27" name="Shape 2027"/>
          <p:cNvSpPr txBox="1"/>
          <p:nvPr/>
        </p:nvSpPr>
        <p:spPr>
          <a:xfrm>
            <a:off x="5683700" y="5142025"/>
            <a:ext cx="965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training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2028" name="Shape 2028"/>
          <p:cNvSpPr txBox="1"/>
          <p:nvPr/>
        </p:nvSpPr>
        <p:spPr>
          <a:xfrm>
            <a:off x="6750525" y="4709563"/>
            <a:ext cx="189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10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numbers giving scores for classes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pSp>
        <p:nvGrpSpPr>
          <p:cNvPr id="2029" name="Shape 2029"/>
          <p:cNvGrpSpPr/>
          <p:nvPr/>
        </p:nvGrpSpPr>
        <p:grpSpPr>
          <a:xfrm>
            <a:off x="3392884" y="2520610"/>
            <a:ext cx="1987740" cy="382886"/>
            <a:chOff x="4469303" y="2277720"/>
            <a:chExt cx="5262749" cy="1013732"/>
          </a:xfrm>
        </p:grpSpPr>
        <p:grpSp>
          <p:nvGrpSpPr>
            <p:cNvPr id="2030" name="Shape 2030"/>
            <p:cNvGrpSpPr/>
            <p:nvPr/>
          </p:nvGrpSpPr>
          <p:grpSpPr>
            <a:xfrm>
              <a:off x="4469303" y="2278250"/>
              <a:ext cx="1765386" cy="734725"/>
              <a:chOff x="3582850" y="1204925"/>
              <a:chExt cx="1379100" cy="734725"/>
            </a:xfrm>
          </p:grpSpPr>
          <p:cxnSp>
            <p:nvCxnSpPr>
              <p:cNvPr id="2031" name="Shape 2031"/>
              <p:cNvCxnSpPr/>
              <p:nvPr/>
            </p:nvCxnSpPr>
            <p:spPr>
              <a:xfrm>
                <a:off x="3582850" y="1939625"/>
                <a:ext cx="137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32" name="Shape 2032"/>
              <p:cNvSpPr/>
              <p:nvPr/>
            </p:nvSpPr>
            <p:spPr>
              <a:xfrm>
                <a:off x="3627950" y="1204925"/>
                <a:ext cx="103200" cy="734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33" name="Shape 2033"/>
              <p:cNvSpPr/>
              <p:nvPr/>
            </p:nvSpPr>
            <p:spPr>
              <a:xfrm>
                <a:off x="3793250" y="1456350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34" name="Shape 2034"/>
              <p:cNvSpPr/>
              <p:nvPr/>
            </p:nvSpPr>
            <p:spPr>
              <a:xfrm>
                <a:off x="3958550" y="1669000"/>
                <a:ext cx="103200" cy="270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35" name="Shape 2035"/>
              <p:cNvSpPr/>
              <p:nvPr/>
            </p:nvSpPr>
            <p:spPr>
              <a:xfrm>
                <a:off x="4123850" y="1456325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36" name="Shape 2036"/>
              <p:cNvSpPr/>
              <p:nvPr/>
            </p:nvSpPr>
            <p:spPr>
              <a:xfrm>
                <a:off x="4289150" y="1366925"/>
                <a:ext cx="103200" cy="572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37" name="Shape 2037"/>
              <p:cNvSpPr/>
              <p:nvPr/>
            </p:nvSpPr>
            <p:spPr>
              <a:xfrm>
                <a:off x="4454450" y="1804325"/>
                <a:ext cx="103200" cy="135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38" name="Shape 2038"/>
              <p:cNvSpPr/>
              <p:nvPr/>
            </p:nvSpPr>
            <p:spPr>
              <a:xfrm>
                <a:off x="4619750" y="1525850"/>
                <a:ext cx="103200" cy="413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39" name="Shape 2039"/>
              <p:cNvSpPr/>
              <p:nvPr/>
            </p:nvSpPr>
            <p:spPr>
              <a:xfrm>
                <a:off x="4785050" y="1733425"/>
                <a:ext cx="103200" cy="2061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</p:grpSp>
        <p:grpSp>
          <p:nvGrpSpPr>
            <p:cNvPr id="2040" name="Shape 2040"/>
            <p:cNvGrpSpPr/>
            <p:nvPr/>
          </p:nvGrpSpPr>
          <p:grpSpPr>
            <a:xfrm>
              <a:off x="6234711" y="2277720"/>
              <a:ext cx="1765800" cy="1004684"/>
              <a:chOff x="3582686" y="2246600"/>
              <a:chExt cx="1765800" cy="1004684"/>
            </a:xfrm>
          </p:grpSpPr>
          <p:cxnSp>
            <p:nvCxnSpPr>
              <p:cNvPr id="2041" name="Shape 2041"/>
              <p:cNvCxnSpPr/>
              <p:nvPr/>
            </p:nvCxnSpPr>
            <p:spPr>
              <a:xfrm>
                <a:off x="3582686" y="2981300"/>
                <a:ext cx="176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42" name="Shape 2042"/>
              <p:cNvSpPr/>
              <p:nvPr/>
            </p:nvSpPr>
            <p:spPr>
              <a:xfrm>
                <a:off x="3611555" y="2246600"/>
                <a:ext cx="66000" cy="734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43" name="Shape 2043"/>
              <p:cNvSpPr/>
              <p:nvPr/>
            </p:nvSpPr>
            <p:spPr>
              <a:xfrm rot="10800000" flipH="1">
                <a:off x="3717375" y="298163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44" name="Shape 2044"/>
              <p:cNvSpPr/>
              <p:nvPr/>
            </p:nvSpPr>
            <p:spPr>
              <a:xfrm rot="10800000" flipH="1">
                <a:off x="3823175" y="2975481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45" name="Shape 2045"/>
              <p:cNvSpPr/>
              <p:nvPr/>
            </p:nvSpPr>
            <p:spPr>
              <a:xfrm>
                <a:off x="3928975" y="2429700"/>
                <a:ext cx="66000" cy="551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46" name="Shape 2046"/>
              <p:cNvSpPr/>
              <p:nvPr/>
            </p:nvSpPr>
            <p:spPr>
              <a:xfrm rot="10800000" flipH="1">
                <a:off x="4034800" y="298037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47" name="Shape 2047"/>
              <p:cNvSpPr/>
              <p:nvPr/>
            </p:nvSpPr>
            <p:spPr>
              <a:xfrm>
                <a:off x="4140597" y="28460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48" name="Shape 2048"/>
              <p:cNvSpPr/>
              <p:nvPr/>
            </p:nvSpPr>
            <p:spPr>
              <a:xfrm rot="10800000" flipH="1">
                <a:off x="4246400" y="2980684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49" name="Shape 2049"/>
              <p:cNvSpPr/>
              <p:nvPr/>
            </p:nvSpPr>
            <p:spPr>
              <a:xfrm>
                <a:off x="4352225" y="2664825"/>
                <a:ext cx="66000" cy="316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50" name="Shape 2050"/>
              <p:cNvSpPr/>
              <p:nvPr/>
            </p:nvSpPr>
            <p:spPr>
              <a:xfrm>
                <a:off x="4458025" y="2532545"/>
                <a:ext cx="66000" cy="4488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51" name="Shape 2051"/>
              <p:cNvSpPr/>
              <p:nvPr/>
            </p:nvSpPr>
            <p:spPr>
              <a:xfrm rot="10800000" flipH="1">
                <a:off x="4563850" y="2981315"/>
                <a:ext cx="66000" cy="114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52" name="Shape 2052"/>
              <p:cNvSpPr/>
              <p:nvPr/>
            </p:nvSpPr>
            <p:spPr>
              <a:xfrm>
                <a:off x="4669650" y="2370916"/>
                <a:ext cx="66000" cy="610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53" name="Shape 2053"/>
              <p:cNvSpPr/>
              <p:nvPr/>
            </p:nvSpPr>
            <p:spPr>
              <a:xfrm>
                <a:off x="4775450" y="2710695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54" name="Shape 2054"/>
              <p:cNvSpPr/>
              <p:nvPr/>
            </p:nvSpPr>
            <p:spPr>
              <a:xfrm>
                <a:off x="4881275" y="2775192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55" name="Shape 2055"/>
              <p:cNvSpPr/>
              <p:nvPr/>
            </p:nvSpPr>
            <p:spPr>
              <a:xfrm>
                <a:off x="5092881" y="2567513"/>
                <a:ext cx="66000" cy="413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56" name="Shape 2056"/>
              <p:cNvSpPr/>
              <p:nvPr/>
            </p:nvSpPr>
            <p:spPr>
              <a:xfrm>
                <a:off x="5198689" y="2775088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57" name="Shape 2057"/>
              <p:cNvSpPr/>
              <p:nvPr/>
            </p:nvSpPr>
            <p:spPr>
              <a:xfrm>
                <a:off x="4982497" y="29813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</p:grpSp>
        <p:grpSp>
          <p:nvGrpSpPr>
            <p:cNvPr id="2058" name="Shape 2058"/>
            <p:cNvGrpSpPr/>
            <p:nvPr/>
          </p:nvGrpSpPr>
          <p:grpSpPr>
            <a:xfrm>
              <a:off x="7966552" y="2464136"/>
              <a:ext cx="1765500" cy="827315"/>
              <a:chOff x="3582878" y="3595700"/>
              <a:chExt cx="1765500" cy="827315"/>
            </a:xfrm>
          </p:grpSpPr>
          <p:cxnSp>
            <p:nvCxnSpPr>
              <p:cNvPr id="2059" name="Shape 2059"/>
              <p:cNvCxnSpPr/>
              <p:nvPr/>
            </p:nvCxnSpPr>
            <p:spPr>
              <a:xfrm>
                <a:off x="3582878" y="4147400"/>
                <a:ext cx="176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60" name="Shape 2060"/>
              <p:cNvSpPr/>
              <p:nvPr/>
            </p:nvSpPr>
            <p:spPr>
              <a:xfrm>
                <a:off x="3640600" y="3595700"/>
                <a:ext cx="132000" cy="5517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61" name="Shape 2061"/>
              <p:cNvSpPr/>
              <p:nvPr/>
            </p:nvSpPr>
            <p:spPr>
              <a:xfrm>
                <a:off x="3852200" y="3855162"/>
                <a:ext cx="132000" cy="292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62" name="Shape 2062"/>
              <p:cNvSpPr/>
              <p:nvPr/>
            </p:nvSpPr>
            <p:spPr>
              <a:xfrm rot="10800000" flipH="1">
                <a:off x="4063800" y="4142981"/>
                <a:ext cx="132000" cy="114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63" name="Shape 2063"/>
              <p:cNvSpPr/>
              <p:nvPr/>
            </p:nvSpPr>
            <p:spPr>
              <a:xfrm rot="10800000" flipH="1">
                <a:off x="4275400" y="4152415"/>
                <a:ext cx="132000" cy="270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64" name="Shape 2064"/>
              <p:cNvSpPr/>
              <p:nvPr/>
            </p:nvSpPr>
            <p:spPr>
              <a:xfrm>
                <a:off x="4487025" y="3899275"/>
                <a:ext cx="132000" cy="248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65" name="Shape 2065"/>
              <p:cNvSpPr/>
              <p:nvPr/>
            </p:nvSpPr>
            <p:spPr>
              <a:xfrm>
                <a:off x="4698614" y="4012100"/>
                <a:ext cx="132000" cy="1353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66" name="Shape 2066"/>
              <p:cNvSpPr/>
              <p:nvPr/>
            </p:nvSpPr>
            <p:spPr>
              <a:xfrm rot="10800000" flipH="1">
                <a:off x="4910225" y="4149039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  <p:sp>
            <p:nvSpPr>
              <p:cNvPr id="2067" name="Shape 2067"/>
              <p:cNvSpPr/>
              <p:nvPr/>
            </p:nvSpPr>
            <p:spPr>
              <a:xfrm>
                <a:off x="5121815" y="3941200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pitchFamily="-97" charset="-128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068" name="Shape 2068"/>
          <p:cNvCxnSpPr/>
          <p:nvPr/>
        </p:nvCxnSpPr>
        <p:spPr>
          <a:xfrm>
            <a:off x="8587400" y="2911325"/>
            <a:ext cx="0" cy="87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9" name="Shape 2069"/>
          <p:cNvSpPr txBox="1"/>
          <p:nvPr/>
        </p:nvSpPr>
        <p:spPr>
          <a:xfrm>
            <a:off x="6337250" y="3509825"/>
            <a:ext cx="2038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Krizhevsky, Sutskever, and Hinton, “Imagenet classification with deep convolutional neural networks”, NIPS 2012.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Figure copyright Krizhevsky, Sutskever, and Hinton, 2012. Reproduced with permission.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4F7582-9751-784C-966A-0BEC0E1B40BF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31146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2" name="Shape 1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008" y="22093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Shape 1783"/>
          <p:cNvSpPr txBox="1"/>
          <p:nvPr/>
        </p:nvSpPr>
        <p:spPr>
          <a:xfrm>
            <a:off x="499750" y="21706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5B74CC-01B8-CA4E-952F-C2BB884F3D86}"/>
              </a:ext>
            </a:extLst>
          </p:cNvPr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Neural networks: without the brain stuff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561C6-F8C7-5CB3-195A-3AC4C37BF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188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Shape 1788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1789" name="Shape 1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008" y="22093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Shape 1790"/>
          <p:cNvSpPr txBox="1"/>
          <p:nvPr/>
        </p:nvSpPr>
        <p:spPr>
          <a:xfrm>
            <a:off x="499750" y="21706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1791" name="Shape 1791"/>
          <p:cNvSpPr txBox="1"/>
          <p:nvPr/>
        </p:nvSpPr>
        <p:spPr>
          <a:xfrm>
            <a:off x="497750" y="27475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2-layer 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id="1792" name="Shape 1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126" y="280500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19572E-DC28-2548-A4EF-59A2013341F0}"/>
              </a:ext>
            </a:extLst>
          </p:cNvPr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Neural networks: without the brain stuff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5911B-53EC-C775-7201-0D032422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4BCC5-2182-A410-E5CF-99B77521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5686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Shape 1798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626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1804" name="Shape 1804"/>
          <p:cNvSpPr/>
          <p:nvPr/>
        </p:nvSpPr>
        <p:spPr>
          <a:xfrm>
            <a:off x="2788250" y="3333575"/>
            <a:ext cx="448200" cy="14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1805" name="Shape 1805"/>
          <p:cNvSpPr/>
          <p:nvPr/>
        </p:nvSpPr>
        <p:spPr>
          <a:xfrm>
            <a:off x="4136453" y="3669740"/>
            <a:ext cx="448200" cy="85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</a:t>
            </a:r>
          </a:p>
        </p:txBody>
      </p:sp>
      <p:cxnSp>
        <p:nvCxnSpPr>
          <p:cNvPr id="1806" name="Shape 1806"/>
          <p:cNvCxnSpPr/>
          <p:nvPr/>
        </p:nvCxnSpPr>
        <p:spPr>
          <a:xfrm rot="10800000" flipH="1">
            <a:off x="3236479" y="4526250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07" name="Shape 1807"/>
          <p:cNvCxnSpPr/>
          <p:nvPr/>
        </p:nvCxnSpPr>
        <p:spPr>
          <a:xfrm>
            <a:off x="3236479" y="3341567"/>
            <a:ext cx="912599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08" name="Shape 1808"/>
          <p:cNvSpPr txBox="1"/>
          <p:nvPr/>
        </p:nvSpPr>
        <p:spPr>
          <a:xfrm>
            <a:off x="3364583" y="3840482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W1</a:t>
            </a:r>
          </a:p>
        </p:txBody>
      </p:sp>
      <p:sp>
        <p:nvSpPr>
          <p:cNvPr id="1809" name="Shape 1809"/>
          <p:cNvSpPr/>
          <p:nvPr/>
        </p:nvSpPr>
        <p:spPr>
          <a:xfrm>
            <a:off x="5548680" y="3859197"/>
            <a:ext cx="448200" cy="47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</a:p>
        </p:txBody>
      </p:sp>
      <p:cxnSp>
        <p:nvCxnSpPr>
          <p:cNvPr id="1810" name="Shape 1810"/>
          <p:cNvCxnSpPr/>
          <p:nvPr/>
        </p:nvCxnSpPr>
        <p:spPr>
          <a:xfrm>
            <a:off x="4565178" y="3669740"/>
            <a:ext cx="10005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11" name="Shape 1811"/>
          <p:cNvCxnSpPr/>
          <p:nvPr/>
        </p:nvCxnSpPr>
        <p:spPr>
          <a:xfrm rot="10800000" flipH="1">
            <a:off x="4581191" y="4325809"/>
            <a:ext cx="9687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12" name="Shape 1812"/>
          <p:cNvSpPr txBox="1"/>
          <p:nvPr/>
        </p:nvSpPr>
        <p:spPr>
          <a:xfrm>
            <a:off x="4739034" y="3846671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W2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2063550" y="4509900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3072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4036000" y="4509900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5569450" y="4440750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Neural networks: without the brain stuff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pic>
        <p:nvPicPr>
          <p:cNvPr id="22" name="Shape 1789">
            <a:extLst>
              <a:ext uri="{FF2B5EF4-FFF2-40B4-BE49-F238E27FC236}">
                <a16:creationId xmlns:a16="http://schemas.microsoft.com/office/drawing/2014/main" id="{2A34BF96-1323-224F-B616-F1FC22DAF4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008" y="22093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1790">
            <a:extLst>
              <a:ext uri="{FF2B5EF4-FFF2-40B4-BE49-F238E27FC236}">
                <a16:creationId xmlns:a16="http://schemas.microsoft.com/office/drawing/2014/main" id="{66DBE688-31C5-4F4F-93DE-8F74DA136663}"/>
              </a:ext>
            </a:extLst>
          </p:cNvPr>
          <p:cNvSpPr txBox="1"/>
          <p:nvPr/>
        </p:nvSpPr>
        <p:spPr>
          <a:xfrm>
            <a:off x="499750" y="21706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24" name="Shape 1791">
            <a:extLst>
              <a:ext uri="{FF2B5EF4-FFF2-40B4-BE49-F238E27FC236}">
                <a16:creationId xmlns:a16="http://schemas.microsoft.com/office/drawing/2014/main" id="{75ABDDBB-2F58-3D48-9A97-ACF42A36C55B}"/>
              </a:ext>
            </a:extLst>
          </p:cNvPr>
          <p:cNvSpPr txBox="1"/>
          <p:nvPr/>
        </p:nvSpPr>
        <p:spPr>
          <a:xfrm>
            <a:off x="497750" y="27475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2-layer 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id="25" name="Shape 1792">
            <a:extLst>
              <a:ext uri="{FF2B5EF4-FFF2-40B4-BE49-F238E27FC236}">
                <a16:creationId xmlns:a16="http://schemas.microsoft.com/office/drawing/2014/main" id="{6E9F9EF0-E917-D143-A50C-3BFBC66183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126" y="280500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5C9F9-D98F-5443-3FB2-41B666EC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18011-0F5F-D2AC-2E60-A0F881F8F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62338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1838" name="Shape 1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49" y="5300375"/>
            <a:ext cx="7521527" cy="7956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Neural networks: without the brain stuff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3" name="Shape 1804">
            <a:extLst>
              <a:ext uri="{FF2B5EF4-FFF2-40B4-BE49-F238E27FC236}">
                <a16:creationId xmlns:a16="http://schemas.microsoft.com/office/drawing/2014/main" id="{3E4B7D18-F5AD-974A-A561-D5F66D0558E0}"/>
              </a:ext>
            </a:extLst>
          </p:cNvPr>
          <p:cNvSpPr/>
          <p:nvPr/>
        </p:nvSpPr>
        <p:spPr>
          <a:xfrm>
            <a:off x="2788250" y="3333575"/>
            <a:ext cx="448200" cy="14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4" name="Shape 1805">
            <a:extLst>
              <a:ext uri="{FF2B5EF4-FFF2-40B4-BE49-F238E27FC236}">
                <a16:creationId xmlns:a16="http://schemas.microsoft.com/office/drawing/2014/main" id="{2857FF5D-0C19-DA47-98C2-03FBE0DCCCBE}"/>
              </a:ext>
            </a:extLst>
          </p:cNvPr>
          <p:cNvSpPr/>
          <p:nvPr/>
        </p:nvSpPr>
        <p:spPr>
          <a:xfrm>
            <a:off x="4136453" y="3669740"/>
            <a:ext cx="448200" cy="85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</a:t>
            </a:r>
          </a:p>
        </p:txBody>
      </p:sp>
      <p:cxnSp>
        <p:nvCxnSpPr>
          <p:cNvPr id="25" name="Shape 1806">
            <a:extLst>
              <a:ext uri="{FF2B5EF4-FFF2-40B4-BE49-F238E27FC236}">
                <a16:creationId xmlns:a16="http://schemas.microsoft.com/office/drawing/2014/main" id="{F0143910-4A0A-A24E-B572-5F92C43B1017}"/>
              </a:ext>
            </a:extLst>
          </p:cNvPr>
          <p:cNvCxnSpPr/>
          <p:nvPr/>
        </p:nvCxnSpPr>
        <p:spPr>
          <a:xfrm rot="10800000" flipH="1">
            <a:off x="3236479" y="4526250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1807">
            <a:extLst>
              <a:ext uri="{FF2B5EF4-FFF2-40B4-BE49-F238E27FC236}">
                <a16:creationId xmlns:a16="http://schemas.microsoft.com/office/drawing/2014/main" id="{EE912689-82B8-174E-8E8D-9D84B43E7B05}"/>
              </a:ext>
            </a:extLst>
          </p:cNvPr>
          <p:cNvCxnSpPr/>
          <p:nvPr/>
        </p:nvCxnSpPr>
        <p:spPr>
          <a:xfrm>
            <a:off x="3236479" y="3341567"/>
            <a:ext cx="912599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1808">
            <a:extLst>
              <a:ext uri="{FF2B5EF4-FFF2-40B4-BE49-F238E27FC236}">
                <a16:creationId xmlns:a16="http://schemas.microsoft.com/office/drawing/2014/main" id="{29267D96-971B-9441-80C0-311F6EE84A2D}"/>
              </a:ext>
            </a:extLst>
          </p:cNvPr>
          <p:cNvSpPr txBox="1"/>
          <p:nvPr/>
        </p:nvSpPr>
        <p:spPr>
          <a:xfrm>
            <a:off x="3364583" y="3840482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W1</a:t>
            </a:r>
          </a:p>
        </p:txBody>
      </p:sp>
      <p:sp>
        <p:nvSpPr>
          <p:cNvPr id="28" name="Shape 1809">
            <a:extLst>
              <a:ext uri="{FF2B5EF4-FFF2-40B4-BE49-F238E27FC236}">
                <a16:creationId xmlns:a16="http://schemas.microsoft.com/office/drawing/2014/main" id="{E8E6A026-03A5-B04D-B584-0C41EAD341E5}"/>
              </a:ext>
            </a:extLst>
          </p:cNvPr>
          <p:cNvSpPr/>
          <p:nvPr/>
        </p:nvSpPr>
        <p:spPr>
          <a:xfrm>
            <a:off x="5548680" y="3859197"/>
            <a:ext cx="448200" cy="47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</a:p>
        </p:txBody>
      </p:sp>
      <p:cxnSp>
        <p:nvCxnSpPr>
          <p:cNvPr id="29" name="Shape 1810">
            <a:extLst>
              <a:ext uri="{FF2B5EF4-FFF2-40B4-BE49-F238E27FC236}">
                <a16:creationId xmlns:a16="http://schemas.microsoft.com/office/drawing/2014/main" id="{E25173D8-808C-234A-BA57-A41974A2899B}"/>
              </a:ext>
            </a:extLst>
          </p:cNvPr>
          <p:cNvCxnSpPr/>
          <p:nvPr/>
        </p:nvCxnSpPr>
        <p:spPr>
          <a:xfrm>
            <a:off x="4565178" y="3669740"/>
            <a:ext cx="10005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811">
            <a:extLst>
              <a:ext uri="{FF2B5EF4-FFF2-40B4-BE49-F238E27FC236}">
                <a16:creationId xmlns:a16="http://schemas.microsoft.com/office/drawing/2014/main" id="{FFCC56F7-90B1-5A4E-8C5B-139244B5FD4B}"/>
              </a:ext>
            </a:extLst>
          </p:cNvPr>
          <p:cNvCxnSpPr/>
          <p:nvPr/>
        </p:nvCxnSpPr>
        <p:spPr>
          <a:xfrm rot="10800000" flipH="1">
            <a:off x="4581191" y="4325809"/>
            <a:ext cx="9687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1812">
            <a:extLst>
              <a:ext uri="{FF2B5EF4-FFF2-40B4-BE49-F238E27FC236}">
                <a16:creationId xmlns:a16="http://schemas.microsoft.com/office/drawing/2014/main" id="{863B7384-9579-554D-829D-D221AD867CE2}"/>
              </a:ext>
            </a:extLst>
          </p:cNvPr>
          <p:cNvSpPr txBox="1"/>
          <p:nvPr/>
        </p:nvSpPr>
        <p:spPr>
          <a:xfrm>
            <a:off x="4739034" y="3846671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W2</a:t>
            </a:r>
          </a:p>
        </p:txBody>
      </p:sp>
      <p:sp>
        <p:nvSpPr>
          <p:cNvPr id="32" name="Shape 1813">
            <a:extLst>
              <a:ext uri="{FF2B5EF4-FFF2-40B4-BE49-F238E27FC236}">
                <a16:creationId xmlns:a16="http://schemas.microsoft.com/office/drawing/2014/main" id="{FA04AF3F-F369-D042-8DAF-C6CFBEBBEE68}"/>
              </a:ext>
            </a:extLst>
          </p:cNvPr>
          <p:cNvSpPr txBox="1"/>
          <p:nvPr/>
        </p:nvSpPr>
        <p:spPr>
          <a:xfrm>
            <a:off x="2063550" y="4509900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3072</a:t>
            </a:r>
          </a:p>
        </p:txBody>
      </p:sp>
      <p:sp>
        <p:nvSpPr>
          <p:cNvPr id="33" name="Shape 1814">
            <a:extLst>
              <a:ext uri="{FF2B5EF4-FFF2-40B4-BE49-F238E27FC236}">
                <a16:creationId xmlns:a16="http://schemas.microsoft.com/office/drawing/2014/main" id="{8892F380-2A4E-524D-8555-4D0AE859C88C}"/>
              </a:ext>
            </a:extLst>
          </p:cNvPr>
          <p:cNvSpPr txBox="1"/>
          <p:nvPr/>
        </p:nvSpPr>
        <p:spPr>
          <a:xfrm>
            <a:off x="4036000" y="4509900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34" name="Shape 1815">
            <a:extLst>
              <a:ext uri="{FF2B5EF4-FFF2-40B4-BE49-F238E27FC236}">
                <a16:creationId xmlns:a16="http://schemas.microsoft.com/office/drawing/2014/main" id="{A723F7A9-DBBA-914C-8F39-23F696FDD7D5}"/>
              </a:ext>
            </a:extLst>
          </p:cNvPr>
          <p:cNvSpPr txBox="1"/>
          <p:nvPr/>
        </p:nvSpPr>
        <p:spPr>
          <a:xfrm>
            <a:off x="5569450" y="4440750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pic>
        <p:nvPicPr>
          <p:cNvPr id="35" name="Shape 1789">
            <a:extLst>
              <a:ext uri="{FF2B5EF4-FFF2-40B4-BE49-F238E27FC236}">
                <a16:creationId xmlns:a16="http://schemas.microsoft.com/office/drawing/2014/main" id="{E8EB39FB-31CE-8944-94EC-0CBD7FBC7C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008" y="22093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1790">
            <a:extLst>
              <a:ext uri="{FF2B5EF4-FFF2-40B4-BE49-F238E27FC236}">
                <a16:creationId xmlns:a16="http://schemas.microsoft.com/office/drawing/2014/main" id="{C4D10B79-50FE-5A40-8175-DB57220B5EED}"/>
              </a:ext>
            </a:extLst>
          </p:cNvPr>
          <p:cNvSpPr txBox="1"/>
          <p:nvPr/>
        </p:nvSpPr>
        <p:spPr>
          <a:xfrm>
            <a:off x="499750" y="21706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37" name="Shape 1791">
            <a:extLst>
              <a:ext uri="{FF2B5EF4-FFF2-40B4-BE49-F238E27FC236}">
                <a16:creationId xmlns:a16="http://schemas.microsoft.com/office/drawing/2014/main" id="{C9A962DB-EE3C-DE46-821A-B7F5BF52A6DE}"/>
              </a:ext>
            </a:extLst>
          </p:cNvPr>
          <p:cNvSpPr txBox="1"/>
          <p:nvPr/>
        </p:nvSpPr>
        <p:spPr>
          <a:xfrm>
            <a:off x="497750" y="27475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2-layer 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id="38" name="Shape 1792">
            <a:extLst>
              <a:ext uri="{FF2B5EF4-FFF2-40B4-BE49-F238E27FC236}">
                <a16:creationId xmlns:a16="http://schemas.microsoft.com/office/drawing/2014/main" id="{186C0766-45A3-6A43-B8D8-AD9AC11945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126" y="280500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C7CAB-253F-E5DD-742A-4737E30C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D7F92-4BD0-6F9E-1BED-0D31BEF0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598462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Shape 1843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1844" name="Shape 1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625" y="3613974"/>
            <a:ext cx="5424259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Shape 18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008" y="22093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Shape 1847"/>
          <p:cNvSpPr txBox="1"/>
          <p:nvPr/>
        </p:nvSpPr>
        <p:spPr>
          <a:xfrm>
            <a:off x="499750" y="21706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497750" y="27475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2-layer 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  or 3-layer 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id="1849" name="Shape 18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126" y="280500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Neural networks: without the brain stuff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6E02A-2882-CA5C-40A2-662F4166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DCF9A-4052-A3C2-7801-2F3A2AB7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79749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Cascaded “neurons”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The output from one layer is the input to the next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Each layer has its own sets of weights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" y="2895600"/>
            <a:ext cx="3671316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87" y="2895600"/>
            <a:ext cx="5126413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4770" y="6578469"/>
            <a:ext cx="2876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Image Credit: Andrej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Karpathy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CS231n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A592B-B6D1-D8CB-EB71-08298297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59F0C56-019F-905F-E7E2-226E6890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4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Shape 1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6" y="1707850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Shape 19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49" y="1690001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6" name="Shape 1996"/>
          <p:cNvCxnSpPr/>
          <p:nvPr/>
        </p:nvCxnSpPr>
        <p:spPr>
          <a:xfrm>
            <a:off x="3901200" y="1765775"/>
            <a:ext cx="0" cy="2241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97" name="Shape 1997"/>
          <p:cNvCxnSpPr/>
          <p:nvPr/>
        </p:nvCxnSpPr>
        <p:spPr>
          <a:xfrm rot="10800000">
            <a:off x="2312525" y="4045425"/>
            <a:ext cx="1114500" cy="78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98" name="Shape 1998"/>
          <p:cNvSpPr txBox="1"/>
          <p:nvPr/>
        </p:nvSpPr>
        <p:spPr>
          <a:xfrm>
            <a:off x="3196900" y="4763600"/>
            <a:ext cx="4650900" cy="6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“Fully-connected” layers</a:t>
            </a:r>
          </a:p>
        </p:txBody>
      </p:sp>
      <p:cxnSp>
        <p:nvCxnSpPr>
          <p:cNvPr id="1999" name="Shape 1999"/>
          <p:cNvCxnSpPr/>
          <p:nvPr/>
        </p:nvCxnSpPr>
        <p:spPr>
          <a:xfrm rot="10800000">
            <a:off x="3030625" y="3756275"/>
            <a:ext cx="528900" cy="1084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00" name="Shape 2000"/>
          <p:cNvSpPr txBox="1"/>
          <p:nvPr/>
        </p:nvSpPr>
        <p:spPr>
          <a:xfrm>
            <a:off x="228600" y="4374700"/>
            <a:ext cx="4738500" cy="46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“2-layer Neural Net”, 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“1-hidden-layer Neural Net”</a:t>
            </a:r>
          </a:p>
        </p:txBody>
      </p:sp>
      <p:sp>
        <p:nvSpPr>
          <p:cNvPr id="2001" name="Shape 2001"/>
          <p:cNvSpPr txBox="1"/>
          <p:nvPr/>
        </p:nvSpPr>
        <p:spPr>
          <a:xfrm>
            <a:off x="5485525" y="4124150"/>
            <a:ext cx="4738500" cy="46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“3-layer Neural Net”, 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“2-hidden-layer Neural Net”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/>
              <a:t>Neural networks: Architectures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B6626-8102-5986-3B78-6039549A7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8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1" name="Shape 771"/>
          <p:cNvSpPr txBox="1"/>
          <p:nvPr/>
        </p:nvSpPr>
        <p:spPr>
          <a:xfrm>
            <a:off x="28875" y="903750"/>
            <a:ext cx="9115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Example with an image with 4 pixels, and 3 classes (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/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351C75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dog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/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ship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227275" y="4095350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Input image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aphicFrame>
        <p:nvGraphicFramePr>
          <p:cNvPr id="773" name="Shape 773"/>
          <p:cNvGraphicFramePr/>
          <p:nvPr/>
        </p:nvGraphicFramePr>
        <p:xfrm>
          <a:off x="4649400" y="2368463"/>
          <a:ext cx="618450" cy="2347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56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231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24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74" name="Shape 774"/>
          <p:cNvGraphicFramePr/>
          <p:nvPr/>
        </p:nvGraphicFramePr>
        <p:xfrm>
          <a:off x="202675" y="2837200"/>
          <a:ext cx="1236900" cy="1173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56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231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24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75" name="Shape 775"/>
          <p:cNvPicPr preferRelativeResize="0"/>
          <p:nvPr/>
        </p:nvPicPr>
        <p:blipFill rotWithShape="1">
          <a:blip r:embed="rId3">
            <a:alphaModFix amt="56000"/>
          </a:blip>
          <a:srcRect l="13919" t="13185" b="34052"/>
          <a:stretch/>
        </p:blipFill>
        <p:spPr>
          <a:xfrm>
            <a:off x="135516" y="2752700"/>
            <a:ext cx="1371200" cy="134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Shape 776"/>
          <p:cNvCxnSpPr>
            <a:stCxn id="775" idx="0"/>
          </p:cNvCxnSpPr>
          <p:nvPr/>
        </p:nvCxnSpPr>
        <p:spPr>
          <a:xfrm rot="-5400000">
            <a:off x="1611916" y="1248800"/>
            <a:ext cx="713100" cy="2294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Shape 777"/>
          <p:cNvCxnSpPr/>
          <p:nvPr/>
        </p:nvCxnSpPr>
        <p:spPr>
          <a:xfrm>
            <a:off x="3090425" y="2039700"/>
            <a:ext cx="1869600" cy="330600"/>
          </a:xfrm>
          <a:prstGeom prst="bentConnector3">
            <a:avLst>
              <a:gd name="adj1" fmla="val 993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8" name="Shape 778"/>
          <p:cNvSpPr txBox="1"/>
          <p:nvPr/>
        </p:nvSpPr>
        <p:spPr>
          <a:xfrm>
            <a:off x="1725125" y="1646100"/>
            <a:ext cx="229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Stretch pixels into column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C66AD3C-7954-1F4C-B6FD-3C3060267B41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29614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1869" name="Shape 1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300" y="1107250"/>
            <a:ext cx="4952375" cy="371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Shape 1870"/>
          <p:cNvSpPr txBox="1"/>
          <p:nvPr/>
        </p:nvSpPr>
        <p:spPr>
          <a:xfrm>
            <a:off x="3823642" y="4895675"/>
            <a:ext cx="1344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4"/>
              </a:rPr>
              <a:t>This image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5"/>
              </a:rPr>
              <a:t>Fotis Bobolas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is licensed under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6"/>
              </a:rPr>
              <a:t>CC-BY 2.0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4F97B-C0EF-4043-90B3-89B297AD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CCF0C-D875-7BF2-6D9B-C071CCF8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3318777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1876" name="Shape 1876"/>
          <p:cNvSpPr txBox="1"/>
          <p:nvPr/>
        </p:nvSpPr>
        <p:spPr>
          <a:xfrm>
            <a:off x="166825" y="979850"/>
            <a:ext cx="3469200" cy="4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Impulses carried toward cell body</a:t>
            </a:r>
          </a:p>
        </p:txBody>
      </p:sp>
      <p:cxnSp>
        <p:nvCxnSpPr>
          <p:cNvPr id="1877" name="Shape 1877"/>
          <p:cNvCxnSpPr/>
          <p:nvPr/>
        </p:nvCxnSpPr>
        <p:spPr>
          <a:xfrm>
            <a:off x="650475" y="1305075"/>
            <a:ext cx="132600" cy="362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78" name="Shape 1878"/>
          <p:cNvSpPr txBox="1"/>
          <p:nvPr/>
        </p:nvSpPr>
        <p:spPr>
          <a:xfrm>
            <a:off x="2376625" y="2732450"/>
            <a:ext cx="1779000" cy="4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Impulses carried away from cell body</a:t>
            </a:r>
          </a:p>
        </p:txBody>
      </p:sp>
      <p:cxnSp>
        <p:nvCxnSpPr>
          <p:cNvPr id="1879" name="Shape 1879"/>
          <p:cNvCxnSpPr/>
          <p:nvPr/>
        </p:nvCxnSpPr>
        <p:spPr>
          <a:xfrm>
            <a:off x="2701100" y="2785400"/>
            <a:ext cx="11262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1880" name="Shape 1880"/>
          <p:cNvGrpSpPr/>
          <p:nvPr/>
        </p:nvGrpSpPr>
        <p:grpSpPr>
          <a:xfrm>
            <a:off x="126250" y="1262550"/>
            <a:ext cx="5293425" cy="2193650"/>
            <a:chOff x="126249" y="405300"/>
            <a:chExt cx="5293425" cy="2193650"/>
          </a:xfrm>
        </p:grpSpPr>
        <p:sp>
          <p:nvSpPr>
            <p:cNvPr id="1881" name="Shape 1881"/>
            <p:cNvSpPr txBox="1"/>
            <p:nvPr/>
          </p:nvSpPr>
          <p:spPr>
            <a:xfrm>
              <a:off x="126249" y="2385350"/>
              <a:ext cx="1211700" cy="21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600" b="0" i="0" u="sng" strike="noStrike" kern="0" cap="none" spc="0" normalizeH="0" baseline="0" noProof="0">
                  <a:ln>
                    <a:noFill/>
                  </a:ln>
                  <a:solidFill>
                    <a:srgbClr val="0097A7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  <a:hlinkClick r:id="rId3"/>
                </a:rPr>
                <a:t>This image</a:t>
              </a: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 by Felipe Perucho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is licensed under </a:t>
              </a:r>
              <a:r>
                <a:rPr kumimoji="0" lang="en" sz="600" b="0" i="0" u="sng" strike="noStrike" kern="0" cap="none" spc="0" normalizeH="0" baseline="0" noProof="0">
                  <a:ln>
                    <a:noFill/>
                  </a:ln>
                  <a:solidFill>
                    <a:srgbClr val="0097A7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  <a:hlinkClick r:id="rId4"/>
                </a:rPr>
                <a:t>CC-BY 3.0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82" name="Shape 1882" descr="noun_214105_cc.png"/>
            <p:cNvPicPr preferRelativeResize="0"/>
            <p:nvPr/>
          </p:nvPicPr>
          <p:blipFill rotWithShape="1">
            <a:blip r:embed="rId5">
              <a:alphaModFix/>
            </a:blip>
            <a:srcRect l="32132" r="31613" b="12640"/>
            <a:stretch/>
          </p:blipFill>
          <p:spPr>
            <a:xfrm rot="-5400000" flipH="1">
              <a:off x="1606312" y="-681587"/>
              <a:ext cx="1845275" cy="44464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3" name="Shape 1883"/>
            <p:cNvCxnSpPr/>
            <p:nvPr/>
          </p:nvCxnSpPr>
          <p:spPr>
            <a:xfrm rot="10800000" flipH="1">
              <a:off x="2425050" y="671800"/>
              <a:ext cx="333600" cy="45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884" name="Shape 1884"/>
            <p:cNvSpPr txBox="1"/>
            <p:nvPr/>
          </p:nvSpPr>
          <p:spPr>
            <a:xfrm>
              <a:off x="2579350" y="405300"/>
              <a:ext cx="6330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dendrite</a:t>
              </a:r>
            </a:p>
          </p:txBody>
        </p:sp>
        <p:cxnSp>
          <p:nvCxnSpPr>
            <p:cNvPr id="1885" name="Shape 1885"/>
            <p:cNvCxnSpPr/>
            <p:nvPr/>
          </p:nvCxnSpPr>
          <p:spPr>
            <a:xfrm rot="10800000" flipH="1">
              <a:off x="440525" y="1615300"/>
              <a:ext cx="969900" cy="7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886" name="Shape 1886"/>
            <p:cNvSpPr txBox="1"/>
            <p:nvPr/>
          </p:nvSpPr>
          <p:spPr>
            <a:xfrm>
              <a:off x="126250" y="1508250"/>
              <a:ext cx="6330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cell body</a:t>
              </a:r>
            </a:p>
          </p:txBody>
        </p:sp>
        <p:sp>
          <p:nvSpPr>
            <p:cNvPr id="1887" name="Shape 1887"/>
            <p:cNvSpPr txBox="1"/>
            <p:nvPr/>
          </p:nvSpPr>
          <p:spPr>
            <a:xfrm>
              <a:off x="2883050" y="1166725"/>
              <a:ext cx="6330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axon</a:t>
              </a:r>
            </a:p>
          </p:txBody>
        </p:sp>
        <p:sp>
          <p:nvSpPr>
            <p:cNvPr id="1888" name="Shape 1888"/>
            <p:cNvSpPr txBox="1"/>
            <p:nvPr/>
          </p:nvSpPr>
          <p:spPr>
            <a:xfrm>
              <a:off x="4511875" y="619025"/>
              <a:ext cx="9078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presynaptic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  terminal</a:t>
              </a:r>
            </a:p>
          </p:txBody>
        </p:sp>
      </p:grp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25726-3640-7C86-509B-37BBF178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8C18F-5E5D-1C47-1A88-6E81FD26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3109775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1894" name="Shape 1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9" y="3082200"/>
            <a:ext cx="3937750" cy="22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Shape 1895"/>
          <p:cNvSpPr txBox="1"/>
          <p:nvPr/>
        </p:nvSpPr>
        <p:spPr>
          <a:xfrm>
            <a:off x="166825" y="979850"/>
            <a:ext cx="3469200" cy="4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Impulses carried toward cell body</a:t>
            </a:r>
          </a:p>
        </p:txBody>
      </p:sp>
      <p:cxnSp>
        <p:nvCxnSpPr>
          <p:cNvPr id="1896" name="Shape 1896"/>
          <p:cNvCxnSpPr/>
          <p:nvPr/>
        </p:nvCxnSpPr>
        <p:spPr>
          <a:xfrm>
            <a:off x="650475" y="1305075"/>
            <a:ext cx="132600" cy="362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97" name="Shape 1897"/>
          <p:cNvCxnSpPr/>
          <p:nvPr/>
        </p:nvCxnSpPr>
        <p:spPr>
          <a:xfrm rot="10800000" flipH="1">
            <a:off x="2999400" y="2497675"/>
            <a:ext cx="3493200" cy="160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898" name="Shape 1898"/>
          <p:cNvGrpSpPr/>
          <p:nvPr/>
        </p:nvGrpSpPr>
        <p:grpSpPr>
          <a:xfrm>
            <a:off x="126249" y="1262551"/>
            <a:ext cx="6366350" cy="2837125"/>
            <a:chOff x="126249" y="405300"/>
            <a:chExt cx="6366350" cy="2837125"/>
          </a:xfrm>
        </p:grpSpPr>
        <p:cxnSp>
          <p:nvCxnSpPr>
            <p:cNvPr id="1899" name="Shape 1899"/>
            <p:cNvCxnSpPr/>
            <p:nvPr/>
          </p:nvCxnSpPr>
          <p:spPr>
            <a:xfrm rot="10800000" flipH="1">
              <a:off x="2999400" y="1640425"/>
              <a:ext cx="3493200" cy="1602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900" name="Shape 1900"/>
            <p:cNvSpPr txBox="1"/>
            <p:nvPr/>
          </p:nvSpPr>
          <p:spPr>
            <a:xfrm>
              <a:off x="2376625" y="1875200"/>
              <a:ext cx="1779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Impulses carried away from cell body</a:t>
              </a:r>
            </a:p>
          </p:txBody>
        </p:sp>
        <p:cxnSp>
          <p:nvCxnSpPr>
            <p:cNvPr id="1901" name="Shape 1901"/>
            <p:cNvCxnSpPr/>
            <p:nvPr/>
          </p:nvCxnSpPr>
          <p:spPr>
            <a:xfrm>
              <a:off x="2701100" y="1928150"/>
              <a:ext cx="1126200" cy="0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1902" name="Shape 1902"/>
            <p:cNvGrpSpPr/>
            <p:nvPr/>
          </p:nvGrpSpPr>
          <p:grpSpPr>
            <a:xfrm>
              <a:off x="126249" y="405300"/>
              <a:ext cx="5293425" cy="2193650"/>
              <a:chOff x="126249" y="405300"/>
              <a:chExt cx="5293425" cy="2193650"/>
            </a:xfrm>
          </p:grpSpPr>
          <p:sp>
            <p:nvSpPr>
              <p:cNvPr id="1903" name="Shape 1903"/>
              <p:cNvSpPr txBox="1"/>
              <p:nvPr/>
            </p:nvSpPr>
            <p:spPr>
              <a:xfrm>
                <a:off x="126249" y="2385350"/>
                <a:ext cx="1211700" cy="2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600" b="0" i="0" u="sng" strike="noStrike" kern="0" cap="none" spc="0" normalizeH="0" baseline="0" noProof="0">
                    <a:ln>
                      <a:noFill/>
                    </a:ln>
                    <a:solidFill>
                      <a:srgbClr val="0097A7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This image</a:t>
                </a:r>
                <a:r>
                  <a:rPr kumimoji="0" lang="en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by Felipe Perucho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is licensed under </a:t>
                </a:r>
                <a:r>
                  <a:rPr kumimoji="0" lang="en" sz="600" b="0" i="0" u="sng" strike="noStrike" kern="0" cap="none" spc="0" normalizeH="0" baseline="0" noProof="0">
                    <a:ln>
                      <a:noFill/>
                    </a:ln>
                    <a:solidFill>
                      <a:srgbClr val="0097A7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CC-BY 3.0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04" name="Shape 1904" descr="noun_214105_cc.png"/>
              <p:cNvPicPr preferRelativeResize="0"/>
              <p:nvPr/>
            </p:nvPicPr>
            <p:blipFill rotWithShape="1">
              <a:blip r:embed="rId6">
                <a:alphaModFix/>
              </a:blip>
              <a:srcRect l="32132" r="31613" b="12640"/>
              <a:stretch/>
            </p:blipFill>
            <p:spPr>
              <a:xfrm rot="-5400000" flipH="1">
                <a:off x="1606312" y="-681587"/>
                <a:ext cx="1845275" cy="4446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05" name="Shape 1905"/>
              <p:cNvCxnSpPr/>
              <p:nvPr/>
            </p:nvCxnSpPr>
            <p:spPr>
              <a:xfrm rot="10800000" flipH="1">
                <a:off x="2425050" y="671800"/>
                <a:ext cx="333600" cy="45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06" name="Shape 1906"/>
              <p:cNvSpPr txBox="1"/>
              <p:nvPr/>
            </p:nvSpPr>
            <p:spPr>
              <a:xfrm>
                <a:off x="2579350" y="40530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dendrite</a:t>
                </a:r>
              </a:p>
            </p:txBody>
          </p:sp>
          <p:cxnSp>
            <p:nvCxnSpPr>
              <p:cNvPr id="1907" name="Shape 1907"/>
              <p:cNvCxnSpPr/>
              <p:nvPr/>
            </p:nvCxnSpPr>
            <p:spPr>
              <a:xfrm rot="10800000" flipH="1">
                <a:off x="440525" y="1615300"/>
                <a:ext cx="969900" cy="7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08" name="Shape 1908"/>
              <p:cNvSpPr txBox="1"/>
              <p:nvPr/>
            </p:nvSpPr>
            <p:spPr>
              <a:xfrm>
                <a:off x="126250" y="150825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cell body</a:t>
                </a:r>
              </a:p>
            </p:txBody>
          </p:sp>
          <p:sp>
            <p:nvSpPr>
              <p:cNvPr id="1909" name="Shape 1909"/>
              <p:cNvSpPr txBox="1"/>
              <p:nvPr/>
            </p:nvSpPr>
            <p:spPr>
              <a:xfrm>
                <a:off x="2883050" y="1166725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axon</a:t>
                </a:r>
              </a:p>
            </p:txBody>
          </p:sp>
          <p:sp>
            <p:nvSpPr>
              <p:cNvPr id="1910" name="Shape 1910"/>
              <p:cNvSpPr txBox="1"/>
              <p:nvPr/>
            </p:nvSpPr>
            <p:spPr>
              <a:xfrm>
                <a:off x="4511875" y="619025"/>
                <a:ext cx="9078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presynaptic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terminal</a:t>
                </a:r>
              </a:p>
            </p:txBody>
          </p:sp>
        </p:grpSp>
      </p:grpSp>
      <p:sp>
        <p:nvSpPr>
          <p:cNvPr id="2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80BF-7A01-2013-CF50-69D8818E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71F92-91FB-064F-3CF3-6C1B5DD8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278298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1916" name="Shape 1916"/>
          <p:cNvSpPr txBox="1"/>
          <p:nvPr/>
        </p:nvSpPr>
        <p:spPr>
          <a:xfrm>
            <a:off x="2579350" y="4357437"/>
            <a:ext cx="2748600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sigmoid activation function</a:t>
            </a:r>
          </a:p>
        </p:txBody>
      </p:sp>
      <p:pic>
        <p:nvPicPr>
          <p:cNvPr id="1917" name="Shape 1917"/>
          <p:cNvPicPr preferRelativeResize="0"/>
          <p:nvPr/>
        </p:nvPicPr>
        <p:blipFill rotWithShape="1">
          <a:blip r:embed="rId3">
            <a:alphaModFix/>
          </a:blip>
          <a:srcRect t="7561" r="-17577"/>
          <a:stretch/>
        </p:blipFill>
        <p:spPr>
          <a:xfrm>
            <a:off x="2706825" y="4677375"/>
            <a:ext cx="685350" cy="4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Shape 19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299" y="3082200"/>
            <a:ext cx="3937750" cy="22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Shape 1919"/>
          <p:cNvSpPr txBox="1"/>
          <p:nvPr/>
        </p:nvSpPr>
        <p:spPr>
          <a:xfrm>
            <a:off x="166825" y="979850"/>
            <a:ext cx="3469200" cy="4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Impulses carried toward cell body</a:t>
            </a:r>
          </a:p>
        </p:txBody>
      </p:sp>
      <p:cxnSp>
        <p:nvCxnSpPr>
          <p:cNvPr id="1920" name="Shape 1920"/>
          <p:cNvCxnSpPr/>
          <p:nvPr/>
        </p:nvCxnSpPr>
        <p:spPr>
          <a:xfrm>
            <a:off x="650475" y="1305075"/>
            <a:ext cx="132600" cy="362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921" name="Shape 19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901" y="3830401"/>
            <a:ext cx="2029299" cy="141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2" name="Shape 1922"/>
          <p:cNvGrpSpPr/>
          <p:nvPr/>
        </p:nvGrpSpPr>
        <p:grpSpPr>
          <a:xfrm>
            <a:off x="126249" y="1262551"/>
            <a:ext cx="6366350" cy="2837125"/>
            <a:chOff x="126249" y="405300"/>
            <a:chExt cx="6366350" cy="2837125"/>
          </a:xfrm>
        </p:grpSpPr>
        <p:cxnSp>
          <p:nvCxnSpPr>
            <p:cNvPr id="1923" name="Shape 1923"/>
            <p:cNvCxnSpPr/>
            <p:nvPr/>
          </p:nvCxnSpPr>
          <p:spPr>
            <a:xfrm rot="10800000" flipH="1">
              <a:off x="2999400" y="1640425"/>
              <a:ext cx="3493200" cy="1602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924" name="Shape 1924"/>
            <p:cNvSpPr txBox="1"/>
            <p:nvPr/>
          </p:nvSpPr>
          <p:spPr>
            <a:xfrm>
              <a:off x="2376625" y="1875200"/>
              <a:ext cx="1779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Impulses carried away from cell body</a:t>
              </a:r>
            </a:p>
          </p:txBody>
        </p:sp>
        <p:cxnSp>
          <p:nvCxnSpPr>
            <p:cNvPr id="1925" name="Shape 1925"/>
            <p:cNvCxnSpPr/>
            <p:nvPr/>
          </p:nvCxnSpPr>
          <p:spPr>
            <a:xfrm>
              <a:off x="2701100" y="1928150"/>
              <a:ext cx="1126200" cy="0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1926" name="Shape 1926"/>
            <p:cNvGrpSpPr/>
            <p:nvPr/>
          </p:nvGrpSpPr>
          <p:grpSpPr>
            <a:xfrm>
              <a:off x="126249" y="405300"/>
              <a:ext cx="5293425" cy="2193650"/>
              <a:chOff x="126249" y="405300"/>
              <a:chExt cx="5293425" cy="2193650"/>
            </a:xfrm>
          </p:grpSpPr>
          <p:sp>
            <p:nvSpPr>
              <p:cNvPr id="1927" name="Shape 1927"/>
              <p:cNvSpPr txBox="1"/>
              <p:nvPr/>
            </p:nvSpPr>
            <p:spPr>
              <a:xfrm>
                <a:off x="126249" y="2385350"/>
                <a:ext cx="1211700" cy="2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600" b="0" i="0" u="sng" strike="noStrike" kern="0" cap="none" spc="0" normalizeH="0" baseline="0" noProof="0">
                    <a:ln>
                      <a:noFill/>
                    </a:ln>
                    <a:solidFill>
                      <a:srgbClr val="0097A7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  <a:hlinkClick r:id="rId6"/>
                  </a:rPr>
                  <a:t>This image</a:t>
                </a:r>
                <a:r>
                  <a:rPr kumimoji="0" lang="en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by Felipe Perucho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is licensed under </a:t>
                </a:r>
                <a:r>
                  <a:rPr kumimoji="0" lang="en" sz="600" b="0" i="0" u="sng" strike="noStrike" kern="0" cap="none" spc="0" normalizeH="0" baseline="0" noProof="0">
                    <a:ln>
                      <a:noFill/>
                    </a:ln>
                    <a:solidFill>
                      <a:srgbClr val="0097A7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  <a:hlinkClick r:id="rId7"/>
                  </a:rPr>
                  <a:t>CC-BY 3.0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28" name="Shape 1928" descr="noun_214105_cc.png"/>
              <p:cNvPicPr preferRelativeResize="0"/>
              <p:nvPr/>
            </p:nvPicPr>
            <p:blipFill rotWithShape="1">
              <a:blip r:embed="rId8">
                <a:alphaModFix/>
              </a:blip>
              <a:srcRect l="32132" r="31613" b="12640"/>
              <a:stretch/>
            </p:blipFill>
            <p:spPr>
              <a:xfrm rot="-5400000" flipH="1">
                <a:off x="1606312" y="-681587"/>
                <a:ext cx="1845275" cy="4446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29" name="Shape 1929"/>
              <p:cNvCxnSpPr/>
              <p:nvPr/>
            </p:nvCxnSpPr>
            <p:spPr>
              <a:xfrm rot="10800000" flipH="1">
                <a:off x="2425050" y="671800"/>
                <a:ext cx="333600" cy="45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30" name="Shape 1930"/>
              <p:cNvSpPr txBox="1"/>
              <p:nvPr/>
            </p:nvSpPr>
            <p:spPr>
              <a:xfrm>
                <a:off x="2579350" y="40530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dendrite</a:t>
                </a:r>
              </a:p>
            </p:txBody>
          </p:sp>
          <p:cxnSp>
            <p:nvCxnSpPr>
              <p:cNvPr id="1931" name="Shape 1931"/>
              <p:cNvCxnSpPr/>
              <p:nvPr/>
            </p:nvCxnSpPr>
            <p:spPr>
              <a:xfrm rot="10800000" flipH="1">
                <a:off x="440525" y="1615300"/>
                <a:ext cx="969900" cy="7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32" name="Shape 1932"/>
              <p:cNvSpPr txBox="1"/>
              <p:nvPr/>
            </p:nvSpPr>
            <p:spPr>
              <a:xfrm>
                <a:off x="126250" y="150825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cell body</a:t>
                </a:r>
              </a:p>
            </p:txBody>
          </p:sp>
          <p:sp>
            <p:nvSpPr>
              <p:cNvPr id="1933" name="Shape 1933"/>
              <p:cNvSpPr txBox="1"/>
              <p:nvPr/>
            </p:nvSpPr>
            <p:spPr>
              <a:xfrm>
                <a:off x="2883050" y="1166725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axon</a:t>
                </a:r>
              </a:p>
            </p:txBody>
          </p:sp>
          <p:sp>
            <p:nvSpPr>
              <p:cNvPr id="1934" name="Shape 1934"/>
              <p:cNvSpPr txBox="1"/>
              <p:nvPr/>
            </p:nvSpPr>
            <p:spPr>
              <a:xfrm>
                <a:off x="4511875" y="619025"/>
                <a:ext cx="9078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presynaptic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terminal</a:t>
                </a:r>
              </a:p>
            </p:txBody>
          </p:sp>
        </p:grpSp>
      </p:grpSp>
      <p:sp>
        <p:nvSpPr>
          <p:cNvPr id="2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38A42-9A28-4AEE-2543-AF8729FF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536C2-B514-72A5-BCBC-4156379F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08635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600"/>
              <a:t>Be very careful with your brain analogies!</a:t>
            </a:r>
          </a:p>
        </p:txBody>
      </p:sp>
      <p:sp>
        <p:nvSpPr>
          <p:cNvPr id="1963" name="Shape 1963"/>
          <p:cNvSpPr txBox="1"/>
          <p:nvPr/>
        </p:nvSpPr>
        <p:spPr>
          <a:xfrm>
            <a:off x="316325" y="1115950"/>
            <a:ext cx="8320500" cy="223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Biological Neurons: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Many different types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Dendrites can perform complex non-linear computations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Synapses are not a single weight but a complex non-linear dynamical system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Rate code may not be adequate</a:t>
            </a:r>
          </a:p>
        </p:txBody>
      </p:sp>
      <p:sp>
        <p:nvSpPr>
          <p:cNvPr id="1964" name="Shape 1964"/>
          <p:cNvSpPr txBox="1"/>
          <p:nvPr/>
        </p:nvSpPr>
        <p:spPr>
          <a:xfrm>
            <a:off x="412675" y="3825775"/>
            <a:ext cx="4533000" cy="30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[Dendritic Computation. London and Hausser]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71267-245A-DACE-1D88-441609227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41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Shape 1971"/>
          <p:cNvSpPr txBox="1"/>
          <p:nvPr/>
        </p:nvSpPr>
        <p:spPr>
          <a:xfrm>
            <a:off x="338000" y="1619425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Sigmoid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338000" y="2834900"/>
            <a:ext cx="29643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tanh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338000" y="412497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4743625" y="155740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Leaky ReLU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4819800" y="2963725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Maxout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4864850" y="404900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ELU</a:t>
            </a:r>
          </a:p>
        </p:txBody>
      </p:sp>
      <p:pic>
        <p:nvPicPr>
          <p:cNvPr id="1978" name="Shape 1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99" y="2142451"/>
            <a:ext cx="1650074" cy="38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1" y="3326286"/>
            <a:ext cx="1077555" cy="3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Shape 19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200" y="4616351"/>
            <a:ext cx="1335476" cy="3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Shape 19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4849" y="2018401"/>
            <a:ext cx="1650074" cy="32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Shape 19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1962" y="4501700"/>
            <a:ext cx="1897674" cy="71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Shape 19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1947" y="3390851"/>
            <a:ext cx="2964299" cy="30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Shape 19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4715" y="1607211"/>
            <a:ext cx="1452259" cy="11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Shape 19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94725" y="2884049"/>
            <a:ext cx="1452250" cy="11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Shape 19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4125" y="4071101"/>
            <a:ext cx="1385360" cy="11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Shape 19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94600" y="1607210"/>
            <a:ext cx="1452250" cy="114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Shape 19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94602" y="4071106"/>
            <a:ext cx="1452250" cy="114303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/>
              <a:t>Activation functions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C0CC3-70AB-D527-E2B4-B7BBA0DEF7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94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Potential Extensions of Neural Network Models: Unsupervised Learning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2B4A0A4-BE21-485B-AD2B-3A9F78F9B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Huo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B">
            <a:extLst>
              <a:ext uri="{FF2B5EF4-FFF2-40B4-BE49-F238E27FC236}">
                <a16:creationId xmlns:a16="http://schemas.microsoft.com/office/drawing/2014/main" id="{181B3AF7-E38B-8430-4D68-CF956DA3CC1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072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Learning from a “teacher”</a:t>
            </a:r>
          </a:p>
          <a:p>
            <a:pPr lvl="1"/>
            <a:r>
              <a:rPr lang="en-US" dirty="0"/>
              <a:t>Training data includes desired outputs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Learning to act under delayed evaluative feedback (rewards)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Discover structure in data</a:t>
            </a:r>
          </a:p>
          <a:p>
            <a:pPr lvl="1"/>
            <a:r>
              <a:rPr lang="en-US" dirty="0"/>
              <a:t>Training data does not include desired outputs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142FC7-7612-2C2D-C201-C0A7CD4E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37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8" name="Shape 59">
            <a:extLst>
              <a:ext uri="{FF2B5EF4-FFF2-40B4-BE49-F238E27FC236}">
                <a16:creationId xmlns:a16="http://schemas.microsoft.com/office/drawing/2014/main" id="{E61DBF6C-7F3B-3942-AC19-5C37006435D1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9144000" cy="8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Arial"/>
              </a:rPr>
              <a:t>Supervised vs Reinforcement vs</a:t>
            </a: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Unsupervised Learning</a:t>
            </a:r>
          </a:p>
        </p:txBody>
      </p:sp>
      <p:sp>
        <p:nvSpPr>
          <p:cNvPr id="11" name="Shape 117">
            <a:extLst>
              <a:ext uri="{FF2B5EF4-FFF2-40B4-BE49-F238E27FC236}">
                <a16:creationId xmlns:a16="http://schemas.microsoft.com/office/drawing/2014/main" id="{3D926FB7-8C6A-9F48-A33B-F0DD836FC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425" y="1752600"/>
            <a:ext cx="3960000" cy="356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2000" b="1" dirty="0">
                <a:solidFill>
                  <a:schemeClr val="dk1"/>
                </a:solidFill>
              </a:rPr>
              <a:t>Unsupervised Learning</a:t>
            </a:r>
          </a:p>
          <a:p>
            <a:pPr>
              <a:buNone/>
            </a:pPr>
            <a:endParaRPr sz="2000" dirty="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 dirty="0">
                <a:solidFill>
                  <a:schemeClr val="dk1"/>
                </a:solidFill>
              </a:rPr>
              <a:t>Data</a:t>
            </a:r>
            <a:r>
              <a:rPr lang="en" sz="2000" dirty="0">
                <a:solidFill>
                  <a:schemeClr val="dk1"/>
                </a:solidFill>
              </a:rPr>
              <a:t>: x</a:t>
            </a:r>
          </a:p>
          <a:p>
            <a:pPr>
              <a:buNone/>
            </a:pPr>
            <a:r>
              <a:rPr lang="en" sz="2000" dirty="0">
                <a:solidFill>
                  <a:schemeClr val="dk1"/>
                </a:solidFill>
              </a:rPr>
              <a:t>Just data, no labels!</a:t>
            </a:r>
          </a:p>
          <a:p>
            <a:pPr>
              <a:buNone/>
            </a:pPr>
            <a:endParaRPr sz="2000" dirty="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 dirty="0">
                <a:solidFill>
                  <a:schemeClr val="dk1"/>
                </a:solidFill>
              </a:rPr>
              <a:t>Goal</a:t>
            </a:r>
            <a:r>
              <a:rPr lang="en" sz="2000" dirty="0">
                <a:solidFill>
                  <a:schemeClr val="dk1"/>
                </a:solidFill>
              </a:rPr>
              <a:t>: Learn some underlying hidden </a:t>
            </a:r>
            <a:r>
              <a:rPr lang="en" sz="2000" i="1" dirty="0">
                <a:solidFill>
                  <a:schemeClr val="dk1"/>
                </a:solidFill>
              </a:rPr>
              <a:t>structure</a:t>
            </a:r>
            <a:r>
              <a:rPr lang="en" sz="2000" dirty="0">
                <a:solidFill>
                  <a:schemeClr val="dk1"/>
                </a:solidFill>
              </a:rPr>
              <a:t> of the data</a:t>
            </a:r>
          </a:p>
          <a:p>
            <a:pPr>
              <a:buNone/>
            </a:pPr>
            <a:endParaRPr sz="2000" dirty="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 dirty="0">
                <a:solidFill>
                  <a:schemeClr val="dk1"/>
                </a:solidFill>
              </a:rPr>
              <a:t>Examples</a:t>
            </a:r>
            <a:r>
              <a:rPr lang="en" sz="2000" dirty="0">
                <a:solidFill>
                  <a:schemeClr val="dk1"/>
                </a:solidFill>
              </a:rPr>
              <a:t>: Clustering, dimensionality reduction, feature learning, density estimation, etc.</a:t>
            </a:r>
          </a:p>
        </p:txBody>
      </p:sp>
      <p:sp>
        <p:nvSpPr>
          <p:cNvPr id="12" name="Shape 61">
            <a:extLst>
              <a:ext uri="{FF2B5EF4-FFF2-40B4-BE49-F238E27FC236}">
                <a16:creationId xmlns:a16="http://schemas.microsoft.com/office/drawing/2014/main" id="{B27B0073-F2CD-5443-B20F-CCB4F638B36E}"/>
              </a:ext>
            </a:extLst>
          </p:cNvPr>
          <p:cNvSpPr txBox="1">
            <a:spLocks/>
          </p:cNvSpPr>
          <p:nvPr/>
        </p:nvSpPr>
        <p:spPr bwMode="auto">
          <a:xfrm>
            <a:off x="4800600" y="1600200"/>
            <a:ext cx="4301100" cy="356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lvl="0" indent="-342900" algn="l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Char char="●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ts val="0"/>
              </a:spcBef>
              <a:spcAft>
                <a:spcPct val="0"/>
              </a:spcAft>
              <a:buChar char="○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ts val="0"/>
              </a:spcBef>
              <a:spcAft>
                <a:spcPct val="0"/>
              </a:spcAft>
              <a:buChar char="■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ts val="0"/>
              </a:spcBef>
              <a:spcAft>
                <a:spcPct val="0"/>
              </a:spcAft>
              <a:buChar char="●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ts val="0"/>
              </a:spcBef>
              <a:spcAft>
                <a:spcPct val="0"/>
              </a:spcAft>
              <a:buChar char="○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rtl="0" fontAlgn="base">
              <a:spcBef>
                <a:spcPts val="0"/>
              </a:spcBef>
              <a:spcAft>
                <a:spcPct val="0"/>
              </a:spcAft>
              <a:buChar char="■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rtl="0" fontAlgn="base">
              <a:spcBef>
                <a:spcPts val="0"/>
              </a:spcBef>
              <a:spcAft>
                <a:spcPct val="0"/>
              </a:spcAft>
              <a:buChar char="●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rtl="0" fontAlgn="base">
              <a:spcBef>
                <a:spcPts val="0"/>
              </a:spcBef>
              <a:spcAft>
                <a:spcPct val="0"/>
              </a:spcAft>
              <a:buChar char="○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rtl="0" fontAlgn="base">
              <a:spcBef>
                <a:spcPts val="0"/>
              </a:spcBef>
              <a:spcAft>
                <a:spcPct val="0"/>
              </a:spcAft>
              <a:buChar char="■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Supervised Learning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Data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(x, y)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x is data, y is label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Goal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Learn a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function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to map x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sym typeface="Wingdings"/>
              </a:rPr>
              <a:t>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Examples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Classification, regression, object detection, semantic segmentation, image captioning, etc.</a:t>
            </a:r>
          </a:p>
        </p:txBody>
      </p:sp>
      <p:sp>
        <p:nvSpPr>
          <p:cNvPr id="13" name="Shape 178">
            <a:extLst>
              <a:ext uri="{FF2B5EF4-FFF2-40B4-BE49-F238E27FC236}">
                <a16:creationId xmlns:a16="http://schemas.microsoft.com/office/drawing/2014/main" id="{88D065BA-5F7E-1445-9052-994711F11937}"/>
              </a:ext>
            </a:extLst>
          </p:cNvPr>
          <p:cNvSpPr txBox="1"/>
          <p:nvPr/>
        </p:nvSpPr>
        <p:spPr>
          <a:xfrm>
            <a:off x="2985325" y="2317500"/>
            <a:ext cx="2218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Holy grail: Solve unsupervised learning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=&gt; understand structure of visual world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4" name="Shape 182">
            <a:extLst>
              <a:ext uri="{FF2B5EF4-FFF2-40B4-BE49-F238E27FC236}">
                <a16:creationId xmlns:a16="http://schemas.microsoft.com/office/drawing/2014/main" id="{2A662042-EDE1-704F-B829-141BE6584F48}"/>
              </a:ext>
            </a:extLst>
          </p:cNvPr>
          <p:cNvSpPr txBox="1"/>
          <p:nvPr/>
        </p:nvSpPr>
        <p:spPr>
          <a:xfrm>
            <a:off x="685800" y="1998350"/>
            <a:ext cx="2796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Training data is cheap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15" name="Shape 183">
            <a:extLst>
              <a:ext uri="{FF2B5EF4-FFF2-40B4-BE49-F238E27FC236}">
                <a16:creationId xmlns:a16="http://schemas.microsoft.com/office/drawing/2014/main" id="{25926DF1-A296-2D48-9257-E037F3339D34}"/>
              </a:ext>
            </a:extLst>
          </p:cNvPr>
          <p:cNvCxnSpPr/>
          <p:nvPr/>
        </p:nvCxnSpPr>
        <p:spPr>
          <a:xfrm>
            <a:off x="2081100" y="2349550"/>
            <a:ext cx="63300" cy="261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Shape 184">
            <a:extLst>
              <a:ext uri="{FF2B5EF4-FFF2-40B4-BE49-F238E27FC236}">
                <a16:creationId xmlns:a16="http://schemas.microsoft.com/office/drawing/2014/main" id="{B5378286-10AC-A943-A791-43C9E4007384}"/>
              </a:ext>
            </a:extLst>
          </p:cNvPr>
          <p:cNvCxnSpPr/>
          <p:nvPr/>
        </p:nvCxnSpPr>
        <p:spPr>
          <a:xfrm flipH="1">
            <a:off x="4009200" y="3232500"/>
            <a:ext cx="320700" cy="425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72791E-A9E9-6436-FAFA-67C2FD84A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58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57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2425" y="1752600"/>
            <a:ext cx="3960000" cy="356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Unsupervised Learning</a:t>
            </a:r>
          </a:p>
          <a:p>
            <a:pPr>
              <a:buNone/>
            </a:pPr>
            <a:endParaRPr sz="200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Data</a:t>
            </a:r>
            <a:r>
              <a:rPr lang="en" sz="2000">
                <a:solidFill>
                  <a:schemeClr val="dk1"/>
                </a:solidFill>
              </a:rPr>
              <a:t>: x</a:t>
            </a:r>
          </a:p>
          <a:p>
            <a:pPr>
              <a:buNone/>
            </a:pPr>
            <a:r>
              <a:rPr lang="en" sz="2000">
                <a:solidFill>
                  <a:schemeClr val="dk1"/>
                </a:solidFill>
              </a:rPr>
              <a:t>Just data, no labels!</a:t>
            </a:r>
          </a:p>
          <a:p>
            <a:pPr>
              <a:buNone/>
            </a:pPr>
            <a:endParaRPr sz="200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Goal</a:t>
            </a:r>
            <a:r>
              <a:rPr lang="en" sz="2000">
                <a:solidFill>
                  <a:schemeClr val="dk1"/>
                </a:solidFill>
              </a:rPr>
              <a:t>: Learn some underlying hidden </a:t>
            </a:r>
            <a:r>
              <a:rPr lang="en" sz="2000" i="1">
                <a:solidFill>
                  <a:schemeClr val="dk1"/>
                </a:solidFill>
              </a:rPr>
              <a:t>structure</a:t>
            </a:r>
            <a:r>
              <a:rPr lang="en" sz="2000">
                <a:solidFill>
                  <a:schemeClr val="dk1"/>
                </a:solidFill>
              </a:rPr>
              <a:t> of the data</a:t>
            </a:r>
          </a:p>
          <a:p>
            <a:pPr>
              <a:buNone/>
            </a:pPr>
            <a:endParaRPr sz="200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Examples</a:t>
            </a:r>
            <a:r>
              <a:rPr lang="en" sz="2000">
                <a:solidFill>
                  <a:schemeClr val="dk1"/>
                </a:solidFill>
              </a:rPr>
              <a:t>: Clustering, dimensionality reduction, feature learning, density estimation, etc.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l="37674" t="19802" r="35047" b="11198"/>
          <a:stretch/>
        </p:blipFill>
        <p:spPr>
          <a:xfrm>
            <a:off x="5611451" y="1925876"/>
            <a:ext cx="2467525" cy="251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5469325" y="4393850"/>
            <a:ext cx="2839800" cy="4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K-means clustering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838700" y="52094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4"/>
              </a:rPr>
              <a:t>This image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5"/>
              </a:rPr>
              <a:t>CC0 public domain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13" name="Shape 59">
            <a:extLst>
              <a:ext uri="{FF2B5EF4-FFF2-40B4-BE49-F238E27FC236}">
                <a16:creationId xmlns:a16="http://schemas.microsoft.com/office/drawing/2014/main" id="{D1E05D55-7963-5E49-99FA-1C0EAF5346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tx1">
                    <a:alpha val="25000"/>
                  </a:schemeClr>
                </a:solidFill>
              </a:rPr>
              <a:t>Supervised vs Reinforcement vs</a:t>
            </a:r>
            <a:r>
              <a:rPr lang="en" dirty="0"/>
              <a:t> Unsupervised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12F48-868C-829B-EAE6-E4B134488B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59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1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4" name="Shape 784"/>
          <p:cNvSpPr txBox="1"/>
          <p:nvPr/>
        </p:nvSpPr>
        <p:spPr>
          <a:xfrm>
            <a:off x="28875" y="903750"/>
            <a:ext cx="9115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Example with an image with 4 pixels, and 3 classes (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/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351C75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dog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/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ship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aphicFrame>
        <p:nvGraphicFramePr>
          <p:cNvPr id="785" name="Shape 785"/>
          <p:cNvGraphicFramePr/>
          <p:nvPr/>
        </p:nvGraphicFramePr>
        <p:xfrm>
          <a:off x="1951750" y="2661876"/>
          <a:ext cx="2473800" cy="1760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-0.5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2.0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1.5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1.3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2.1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0.0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0.25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-0.3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86" name="Shape 786"/>
          <p:cNvSpPr txBox="1"/>
          <p:nvPr/>
        </p:nvSpPr>
        <p:spPr>
          <a:xfrm>
            <a:off x="2825800" y="4365800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W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227275" y="4095350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Input image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aphicFrame>
        <p:nvGraphicFramePr>
          <p:cNvPr id="788" name="Shape 788"/>
          <p:cNvGraphicFramePr/>
          <p:nvPr/>
        </p:nvGraphicFramePr>
        <p:xfrm>
          <a:off x="4649400" y="2368463"/>
          <a:ext cx="618450" cy="2347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56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231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24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9" name="Shape 789"/>
          <p:cNvGraphicFramePr/>
          <p:nvPr/>
        </p:nvGraphicFramePr>
        <p:xfrm>
          <a:off x="202675" y="2837200"/>
          <a:ext cx="1236900" cy="1173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56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231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24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90" name="Shape 790"/>
          <p:cNvPicPr preferRelativeResize="0"/>
          <p:nvPr/>
        </p:nvPicPr>
        <p:blipFill rotWithShape="1">
          <a:blip r:embed="rId3">
            <a:alphaModFix amt="56000"/>
          </a:blip>
          <a:srcRect l="13919" t="13185" b="34052"/>
          <a:stretch/>
        </p:blipFill>
        <p:spPr>
          <a:xfrm>
            <a:off x="135516" y="2752700"/>
            <a:ext cx="1371200" cy="134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Shape 791"/>
          <p:cNvCxnSpPr>
            <a:stCxn id="790" idx="0"/>
          </p:cNvCxnSpPr>
          <p:nvPr/>
        </p:nvCxnSpPr>
        <p:spPr>
          <a:xfrm rot="-5400000">
            <a:off x="1611916" y="1248800"/>
            <a:ext cx="713100" cy="2294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2" name="Shape 792"/>
          <p:cNvCxnSpPr/>
          <p:nvPr/>
        </p:nvCxnSpPr>
        <p:spPr>
          <a:xfrm>
            <a:off x="3090425" y="2039700"/>
            <a:ext cx="1869600" cy="330600"/>
          </a:xfrm>
          <a:prstGeom prst="bentConnector3">
            <a:avLst>
              <a:gd name="adj1" fmla="val 993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3" name="Shape 793"/>
          <p:cNvSpPr txBox="1"/>
          <p:nvPr/>
        </p:nvSpPr>
        <p:spPr>
          <a:xfrm>
            <a:off x="1725125" y="1646100"/>
            <a:ext cx="229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Stretch pixels into column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aphicFrame>
        <p:nvGraphicFramePr>
          <p:cNvPr id="794" name="Shape 794"/>
          <p:cNvGraphicFramePr/>
          <p:nvPr/>
        </p:nvGraphicFramePr>
        <p:xfrm>
          <a:off x="5688750" y="2661889"/>
          <a:ext cx="618450" cy="1760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1.1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3.2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-1.2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5" name="Shape 795"/>
          <p:cNvSpPr txBox="1"/>
          <p:nvPr/>
        </p:nvSpPr>
        <p:spPr>
          <a:xfrm>
            <a:off x="5115450" y="3225325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+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graphicFrame>
        <p:nvGraphicFramePr>
          <p:cNvPr id="796" name="Shape 796"/>
          <p:cNvGraphicFramePr/>
          <p:nvPr/>
        </p:nvGraphicFramePr>
        <p:xfrm>
          <a:off x="6837275" y="2661889"/>
          <a:ext cx="839950" cy="1760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-96.8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437.9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61.95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7" name="Shape 797"/>
          <p:cNvSpPr txBox="1"/>
          <p:nvPr/>
        </p:nvSpPr>
        <p:spPr>
          <a:xfrm>
            <a:off x="6168900" y="3225313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=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98" name="Shape 798"/>
          <p:cNvSpPr txBox="1"/>
          <p:nvPr/>
        </p:nvSpPr>
        <p:spPr>
          <a:xfrm>
            <a:off x="7732575" y="2752700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Cat score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799" name="Shape 799"/>
          <p:cNvSpPr txBox="1"/>
          <p:nvPr/>
        </p:nvSpPr>
        <p:spPr>
          <a:xfrm>
            <a:off x="7732575" y="3367663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Dog score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00" name="Shape 800"/>
          <p:cNvSpPr txBox="1"/>
          <p:nvPr/>
        </p:nvSpPr>
        <p:spPr>
          <a:xfrm>
            <a:off x="7732575" y="3944288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Ship score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801" name="Shape 801"/>
          <p:cNvSpPr txBox="1"/>
          <p:nvPr/>
        </p:nvSpPr>
        <p:spPr>
          <a:xfrm>
            <a:off x="5635125" y="4358663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b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C956098C-8CDC-3240-8677-8170F9C5610C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39421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2425" y="1752600"/>
            <a:ext cx="3960000" cy="356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Unsupervised Learning</a:t>
            </a:r>
          </a:p>
          <a:p>
            <a:pPr>
              <a:buNone/>
            </a:pPr>
            <a:endParaRPr sz="200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Data</a:t>
            </a:r>
            <a:r>
              <a:rPr lang="en" sz="2000">
                <a:solidFill>
                  <a:schemeClr val="dk1"/>
                </a:solidFill>
              </a:rPr>
              <a:t>: x</a:t>
            </a:r>
          </a:p>
          <a:p>
            <a:pPr>
              <a:buNone/>
            </a:pPr>
            <a:r>
              <a:rPr lang="en" sz="2000">
                <a:solidFill>
                  <a:schemeClr val="dk1"/>
                </a:solidFill>
              </a:rPr>
              <a:t>Just data, no labels!</a:t>
            </a:r>
          </a:p>
          <a:p>
            <a:pPr>
              <a:buNone/>
            </a:pPr>
            <a:endParaRPr sz="200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Goal</a:t>
            </a:r>
            <a:r>
              <a:rPr lang="en" sz="2000">
                <a:solidFill>
                  <a:schemeClr val="dk1"/>
                </a:solidFill>
              </a:rPr>
              <a:t>: Learn some underlying hidden </a:t>
            </a:r>
            <a:r>
              <a:rPr lang="en" sz="2000" i="1">
                <a:solidFill>
                  <a:schemeClr val="dk1"/>
                </a:solidFill>
              </a:rPr>
              <a:t>structure</a:t>
            </a:r>
            <a:r>
              <a:rPr lang="en" sz="2000">
                <a:solidFill>
                  <a:schemeClr val="dk1"/>
                </a:solidFill>
              </a:rPr>
              <a:t> of the data</a:t>
            </a:r>
          </a:p>
          <a:p>
            <a:pPr>
              <a:buNone/>
            </a:pPr>
            <a:endParaRPr sz="200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Examples</a:t>
            </a:r>
            <a:r>
              <a:rPr lang="en" sz="2000">
                <a:solidFill>
                  <a:schemeClr val="dk1"/>
                </a:solidFill>
              </a:rPr>
              <a:t>: Clustering, dimensionality reduction, feature learning, density estimation, etc.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240725" y="4317650"/>
            <a:ext cx="3272100" cy="4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Principal Component Analysis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(Dimensionality reduction)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7838700" y="51332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3"/>
              </a:rPr>
              <a:t>This image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from Matthias Scholz  is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4"/>
              </a:rPr>
              <a:t>CC0 public domain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5">
            <a:alphaModFix/>
          </a:blip>
          <a:srcRect l="2856" b="7868"/>
          <a:stretch/>
        </p:blipFill>
        <p:spPr>
          <a:xfrm>
            <a:off x="4272426" y="2027801"/>
            <a:ext cx="4554699" cy="17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4465900" y="3741225"/>
            <a:ext cx="1710300" cy="4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3-d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980500" y="3741225"/>
            <a:ext cx="1710300" cy="4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2-d</a:t>
            </a:r>
          </a:p>
        </p:txBody>
      </p:sp>
      <p:cxnSp>
        <p:nvCxnSpPr>
          <p:cNvPr id="141" name="Shape 141"/>
          <p:cNvCxnSpPr/>
          <p:nvPr/>
        </p:nvCxnSpPr>
        <p:spPr>
          <a:xfrm>
            <a:off x="6293475" y="3956912"/>
            <a:ext cx="609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13" name="Shape 59">
            <a:extLst>
              <a:ext uri="{FF2B5EF4-FFF2-40B4-BE49-F238E27FC236}">
                <a16:creationId xmlns:a16="http://schemas.microsoft.com/office/drawing/2014/main" id="{A2B16079-4907-414E-87CE-37BEF7A7A4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tx1">
                    <a:alpha val="25000"/>
                  </a:schemeClr>
                </a:solidFill>
              </a:rPr>
              <a:t>Supervised vs Reinforcement vs</a:t>
            </a:r>
            <a:r>
              <a:rPr lang="en" dirty="0"/>
              <a:t> Unsupervised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73E1F4-6E78-7FF6-8139-DADF6E1FB1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60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95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312425" y="1752600"/>
            <a:ext cx="3960000" cy="356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Unsupervised Learning</a:t>
            </a:r>
          </a:p>
          <a:p>
            <a:pPr>
              <a:buNone/>
            </a:pPr>
            <a:endParaRPr sz="200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Data</a:t>
            </a:r>
            <a:r>
              <a:rPr lang="en" sz="2000">
                <a:solidFill>
                  <a:schemeClr val="dk1"/>
                </a:solidFill>
              </a:rPr>
              <a:t>: x</a:t>
            </a:r>
          </a:p>
          <a:p>
            <a:pPr>
              <a:buNone/>
            </a:pPr>
            <a:r>
              <a:rPr lang="en" sz="2000">
                <a:solidFill>
                  <a:schemeClr val="dk1"/>
                </a:solidFill>
              </a:rPr>
              <a:t>Just data, no labels!</a:t>
            </a:r>
          </a:p>
          <a:p>
            <a:pPr>
              <a:buNone/>
            </a:pPr>
            <a:endParaRPr sz="200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Goal</a:t>
            </a:r>
            <a:r>
              <a:rPr lang="en" sz="2000">
                <a:solidFill>
                  <a:schemeClr val="dk1"/>
                </a:solidFill>
              </a:rPr>
              <a:t>: Learn some underlying hidden </a:t>
            </a:r>
            <a:r>
              <a:rPr lang="en" sz="2000" i="1">
                <a:solidFill>
                  <a:schemeClr val="dk1"/>
                </a:solidFill>
              </a:rPr>
              <a:t>structure</a:t>
            </a:r>
            <a:r>
              <a:rPr lang="en" sz="2000">
                <a:solidFill>
                  <a:schemeClr val="dk1"/>
                </a:solidFill>
              </a:rPr>
              <a:t> of the data</a:t>
            </a:r>
          </a:p>
          <a:p>
            <a:pPr>
              <a:buNone/>
            </a:pPr>
            <a:endParaRPr sz="2000">
              <a:solidFill>
                <a:schemeClr val="dk1"/>
              </a:solidFill>
            </a:endParaRPr>
          </a:p>
          <a:p>
            <a:pPr>
              <a:buNone/>
            </a:pPr>
            <a:r>
              <a:rPr lang="en" sz="2000" b="1">
                <a:solidFill>
                  <a:schemeClr val="dk1"/>
                </a:solidFill>
              </a:rPr>
              <a:t>Examples</a:t>
            </a:r>
            <a:r>
              <a:rPr lang="en" sz="2000">
                <a:solidFill>
                  <a:schemeClr val="dk1"/>
                </a:solidFill>
              </a:rPr>
              <a:t>: Clustering, dimensionality reduction, feature learning, density estimation, etc.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5326075" y="4583650"/>
            <a:ext cx="3272100" cy="4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2-d density estimation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7838700" y="51332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2-d density images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3"/>
              </a:rPr>
              <a:t>left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4"/>
              </a:rPr>
              <a:t>right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5"/>
              </a:rPr>
              <a:t>CC0 public domain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650830" y="2670200"/>
            <a:ext cx="2470200" cy="4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1-d density estimation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925" y="1771850"/>
            <a:ext cx="4049274" cy="8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2875" y="3162375"/>
            <a:ext cx="1999575" cy="1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1997" y="3272724"/>
            <a:ext cx="1541078" cy="12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4770925" y="2213150"/>
            <a:ext cx="4230000" cy="9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Figure copyright Ian Goodfellow, 2016. Reproduced with permission. 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15" name="Shape 59">
            <a:extLst>
              <a:ext uri="{FF2B5EF4-FFF2-40B4-BE49-F238E27FC236}">
                <a16:creationId xmlns:a16="http://schemas.microsoft.com/office/drawing/2014/main" id="{248935E9-B3AA-E14C-90B8-5DB86A9CA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tx1">
                    <a:alpha val="25000"/>
                  </a:schemeClr>
                </a:solidFill>
              </a:rPr>
              <a:t>Supervised vs Reinforcement vs</a:t>
            </a:r>
            <a:r>
              <a:rPr lang="en" dirty="0"/>
              <a:t> Unsupervised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5B8BB4-9739-4732-C3AA-A26AC7AC3D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61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4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Generative Models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4397"/>
          <a:stretch/>
        </p:blipFill>
        <p:spPr>
          <a:xfrm>
            <a:off x="1701200" y="1738695"/>
            <a:ext cx="649482" cy="59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t="3855"/>
          <a:stretch/>
        </p:blipFill>
        <p:spPr>
          <a:xfrm>
            <a:off x="2298099" y="1967477"/>
            <a:ext cx="603989" cy="54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6026" y="2151107"/>
            <a:ext cx="558519" cy="52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5646" y="1693425"/>
            <a:ext cx="649482" cy="55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9711" y="2120933"/>
            <a:ext cx="558519" cy="52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8">
            <a:alphaModFix/>
          </a:blip>
          <a:srcRect t="2391"/>
          <a:stretch/>
        </p:blipFill>
        <p:spPr>
          <a:xfrm>
            <a:off x="6037436" y="2043842"/>
            <a:ext cx="603989" cy="54861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518350" y="2743750"/>
            <a:ext cx="3272100" cy="4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Training data ~ p</a:t>
            </a:r>
            <a:r>
              <a:rPr kumimoji="0" lang="en" sz="16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(x)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328350" y="2743750"/>
            <a:ext cx="3272100" cy="4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Generated samples ~ p</a:t>
            </a:r>
            <a:r>
              <a:rPr kumimoji="0" lang="en" sz="16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(x)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528300" y="1219200"/>
            <a:ext cx="7696800" cy="49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Given training data, generate new samples from same distribution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15" name="Shape 215">
            <a:extLst>
              <a:ext uri="{FF2B5EF4-FFF2-40B4-BE49-F238E27FC236}">
                <a16:creationId xmlns:a16="http://schemas.microsoft.com/office/drawing/2014/main" id="{07B827E1-872C-C64A-AADB-AC2F8CA2BEC8}"/>
              </a:ext>
            </a:extLst>
          </p:cNvPr>
          <p:cNvSpPr txBox="1"/>
          <p:nvPr/>
        </p:nvSpPr>
        <p:spPr>
          <a:xfrm>
            <a:off x="2054100" y="3619100"/>
            <a:ext cx="4553400" cy="4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Want to learn </a:t>
            </a:r>
            <a:r>
              <a:rPr kumimoji="0" lang="e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</a:t>
            </a:r>
            <a:r>
              <a:rPr kumimoji="0" lang="en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(x) similar to </a:t>
            </a:r>
            <a:r>
              <a:rPr kumimoji="0" lang="e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</a:t>
            </a:r>
            <a:r>
              <a:rPr kumimoji="0" lang="en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626277-56E5-2701-C281-29B8B2FD04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62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744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be Described…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Variational Autoencoders</a:t>
            </a:r>
          </a:p>
          <a:p>
            <a:r>
              <a:rPr lang="en-US" dirty="0"/>
              <a:t>Latent variable probabilistic models</a:t>
            </a:r>
          </a:p>
          <a:p>
            <a:pPr lvl="1"/>
            <a:r>
              <a:rPr lang="en-US" dirty="0"/>
              <a:t>Example GMMs</a:t>
            </a:r>
          </a:p>
          <a:p>
            <a:r>
              <a:rPr lang="en-US" dirty="0"/>
              <a:t>Auto-</a:t>
            </a:r>
            <a:r>
              <a:rPr lang="en-US" dirty="0" err="1"/>
              <a:t>encodeders</a:t>
            </a:r>
            <a:endParaRPr lang="en-US" dirty="0"/>
          </a:p>
          <a:p>
            <a:r>
              <a:rPr lang="en-US" dirty="0"/>
              <a:t>Variational Inference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CDC short course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08EFDA-A7FC-710E-676C-39002658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1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F322B-05C4-E72A-A66D-217F9BC0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X Huo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6C393-790D-F184-8627-18DF9B24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CDC short course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1028" name="Picture 4" descr="http://cs231n.github.io/assets/wb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1828800"/>
            <a:ext cx="89759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74770" y="6578469"/>
            <a:ext cx="2876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Image Credit: Andrej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Karpathy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itchFamily="-97" charset="0"/>
                <a:ea typeface="ＭＳ Ｐゴシック" pitchFamily="-97" charset="-128"/>
              </a:rPr>
              <a:t>, CS231n</a:t>
            </a:r>
          </a:p>
        </p:txBody>
      </p:sp>
    </p:spTree>
    <p:extLst>
      <p:ext uri="{BB962C8B-B14F-4D97-AF65-F5344CB8AC3E}">
        <p14:creationId xmlns:p14="http://schemas.microsoft.com/office/powerpoint/2010/main" val="2428376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Linear Classifier: Three Viewpoints</a:t>
            </a:r>
            <a:endParaRPr/>
          </a:p>
        </p:txBody>
      </p:sp>
      <p:sp>
        <p:nvSpPr>
          <p:cNvPr id="907" name="Shape 907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08" name="Shape 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98" y="3291726"/>
            <a:ext cx="2913224" cy="117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Shape 909"/>
          <p:cNvGrpSpPr/>
          <p:nvPr/>
        </p:nvGrpSpPr>
        <p:grpSpPr>
          <a:xfrm>
            <a:off x="3509876" y="3331933"/>
            <a:ext cx="2592508" cy="1097589"/>
            <a:chOff x="2181723" y="3651475"/>
            <a:chExt cx="2705603" cy="1145350"/>
          </a:xfrm>
        </p:grpSpPr>
        <p:pic>
          <p:nvPicPr>
            <p:cNvPr id="910" name="Shape 910"/>
            <p:cNvPicPr preferRelativeResize="0"/>
            <p:nvPr/>
          </p:nvPicPr>
          <p:blipFill rotWithShape="1">
            <a:blip r:embed="rId4">
              <a:alphaModFix/>
            </a:blip>
            <a:srcRect r="50027"/>
            <a:stretch/>
          </p:blipFill>
          <p:spPr>
            <a:xfrm>
              <a:off x="2181723" y="3651475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Shape 911"/>
            <p:cNvPicPr preferRelativeResize="0"/>
            <p:nvPr/>
          </p:nvPicPr>
          <p:blipFill rotWithShape="1">
            <a:blip r:embed="rId4">
              <a:alphaModFix/>
            </a:blip>
            <a:srcRect l="50027"/>
            <a:stretch/>
          </p:blipFill>
          <p:spPr>
            <a:xfrm>
              <a:off x="2181726" y="4224150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2" name="Shape 912"/>
          <p:cNvSpPr txBox="1"/>
          <p:nvPr/>
        </p:nvSpPr>
        <p:spPr>
          <a:xfrm>
            <a:off x="1009950" y="2419875"/>
            <a:ext cx="13833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f(x,W) = Wx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13" name="Shape 913"/>
          <p:cNvSpPr txBox="1"/>
          <p:nvPr/>
        </p:nvSpPr>
        <p:spPr>
          <a:xfrm>
            <a:off x="578088" y="1670775"/>
            <a:ext cx="2247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Algebraic Viewpoint</a:t>
            </a:r>
            <a:endParaRPr kumimoji="0" sz="18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14" name="Shape 914"/>
          <p:cNvSpPr txBox="1"/>
          <p:nvPr/>
        </p:nvSpPr>
        <p:spPr>
          <a:xfrm>
            <a:off x="3842673" y="1636125"/>
            <a:ext cx="19269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Visual Viewpoint</a:t>
            </a:r>
            <a:endParaRPr kumimoji="0" sz="18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6591875" y="1670775"/>
            <a:ext cx="23802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Geometric Viewpoint</a:t>
            </a:r>
            <a:endParaRPr kumimoji="0" sz="18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916" name="Shape 9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9125" y="3260876"/>
            <a:ext cx="2305676" cy="166285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3982325" y="2385225"/>
            <a:ext cx="16476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One template per class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cxnSp>
        <p:nvCxnSpPr>
          <p:cNvPr id="918" name="Shape 918"/>
          <p:cNvCxnSpPr/>
          <p:nvPr/>
        </p:nvCxnSpPr>
        <p:spPr>
          <a:xfrm>
            <a:off x="3345525" y="1743225"/>
            <a:ext cx="0" cy="34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Shape 919"/>
          <p:cNvCxnSpPr/>
          <p:nvPr/>
        </p:nvCxnSpPr>
        <p:spPr>
          <a:xfrm>
            <a:off x="6317325" y="1743225"/>
            <a:ext cx="0" cy="34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0" name="Shape 920"/>
          <p:cNvSpPr txBox="1"/>
          <p:nvPr/>
        </p:nvSpPr>
        <p:spPr>
          <a:xfrm>
            <a:off x="6775025" y="2385213"/>
            <a:ext cx="20139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Hyperplanes cutting up space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980F44B5-03BB-4E4C-8C7A-36639E64B773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390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0" y="1599701"/>
            <a:ext cx="4314350" cy="34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242250" y="1995625"/>
            <a:ext cx="3264900" cy="34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Define a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that quantifies our unhappiness with the scores across the training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Come up with a way of efficiently finding the parameters that minimize the loss function.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(optimization)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263475" y="1429175"/>
            <a:ext cx="2372700" cy="4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TODO: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0" y="5118975"/>
            <a:ext cx="45159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4"/>
              </a:rPr>
              <a:t>Cat image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5"/>
              </a:rPr>
              <a:t>Nikita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is licensed under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6"/>
              </a:rPr>
              <a:t>CC-BY 2.0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;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7"/>
              </a:rPr>
              <a:t>Car image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8"/>
              </a:rPr>
              <a:t>CC0 1.0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public domain; </a:t>
            </a:r>
            <a:r>
              <a:rPr kumimoji="0" lang="en" sz="600" b="0" i="0" u="sng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9"/>
              </a:rPr>
              <a:t>Frog image</a:t>
            </a: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is in the public domain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" dirty="0"/>
              <a:t>Linear Classifier</a:t>
            </a:r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100ADF-E70D-A8B4-B5D7-463F84200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20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DOTS-CONFIG__" val="version3 50 50 5 12 7.8 8 0:128:128 186:223:226 0:128:128 186:223:226 ari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application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application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application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application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1858</TotalTime>
  <Words>3563</Words>
  <Application>Microsoft Office PowerPoint</Application>
  <PresentationFormat>On-screen Show (4:3)</PresentationFormat>
  <Paragraphs>814</Paragraphs>
  <Slides>63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Arial Narrow</vt:lpstr>
      <vt:lpstr>Calibri</vt:lpstr>
      <vt:lpstr>Calibri Light</vt:lpstr>
      <vt:lpstr>Office Theme</vt:lpstr>
      <vt:lpstr>2_Office Theme</vt:lpstr>
      <vt:lpstr>Blank Presentation</vt:lpstr>
      <vt:lpstr>1_Blank Presentation</vt:lpstr>
      <vt:lpstr>2_Blank Presentation</vt:lpstr>
      <vt:lpstr>1_Office Theme</vt:lpstr>
      <vt:lpstr>Introduction to Deep Learning: Algorithms and Their Applications</vt:lpstr>
      <vt:lpstr>Schedule</vt:lpstr>
      <vt:lpstr>How an Neural Network Model Work?  A Linear Algebra Perspective</vt:lpstr>
      <vt:lpstr>Parametric Approach: Linear Classifier</vt:lpstr>
      <vt:lpstr>PowerPoint Presentation</vt:lpstr>
      <vt:lpstr>PowerPoint Presentation</vt:lpstr>
      <vt:lpstr>PowerPoint Presentation</vt:lpstr>
      <vt:lpstr>Linear Classifier: Three Viewpoints</vt:lpstr>
      <vt:lpstr>Linear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 of Regularization</vt:lpstr>
      <vt:lpstr>Regularization</vt:lpstr>
      <vt:lpstr>Regularization</vt:lpstr>
      <vt:lpstr>Regularization</vt:lpstr>
      <vt:lpstr>Regularization Intuition in  Polynomial Regression</vt:lpstr>
      <vt:lpstr>Polynomial Regression</vt:lpstr>
      <vt:lpstr>Regularization: Prefer Simpler Models</vt:lpstr>
      <vt:lpstr>Regularization</vt:lpstr>
      <vt:lpstr>Regularization</vt:lpstr>
      <vt:lpstr>Regularization</vt:lpstr>
      <vt:lpstr>Regularization</vt:lpstr>
      <vt:lpstr>Recap</vt:lpstr>
      <vt:lpstr>Recap</vt:lpstr>
      <vt:lpstr>How does a Neural Network Model Works?</vt:lpstr>
      <vt:lpstr>So far: Linear Classifiers</vt:lpstr>
      <vt:lpstr>Hard cases for a linear classifier</vt:lpstr>
      <vt:lpstr>Aside: Image Features</vt:lpstr>
      <vt:lpstr>Image Features: Motivation</vt:lpstr>
      <vt:lpstr>Image Features: Motivation</vt:lpstr>
      <vt:lpstr>Example: Color Histogram</vt:lpstr>
      <vt:lpstr>Example: Histogram of Oriented Gradients (HoG)</vt:lpstr>
      <vt:lpstr>Image features vs Neural 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Multilayer Networks</vt:lpstr>
      <vt:lpstr>Neural networks: Architectures</vt:lpstr>
      <vt:lpstr>PowerPoint Presentation</vt:lpstr>
      <vt:lpstr>PowerPoint Presentation</vt:lpstr>
      <vt:lpstr>PowerPoint Presentation</vt:lpstr>
      <vt:lpstr>PowerPoint Presentation</vt:lpstr>
      <vt:lpstr>Be very careful with your brain analogies!</vt:lpstr>
      <vt:lpstr>Activation functions</vt:lpstr>
      <vt:lpstr>Potential Extensions of Neural Network Models: Unsupervised Learning</vt:lpstr>
      <vt:lpstr>Types of Learning</vt:lpstr>
      <vt:lpstr>PowerPoint Presentation</vt:lpstr>
      <vt:lpstr>Supervised vs Reinforcement vs Unsupervised Learning</vt:lpstr>
      <vt:lpstr>Supervised vs Reinforcement vs Unsupervised Learning</vt:lpstr>
      <vt:lpstr>Supervised vs Reinforcement vs Unsupervised Learning</vt:lpstr>
      <vt:lpstr>Generative Models</vt:lpstr>
      <vt:lpstr>Could be Described…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[Paper ID] (e.g. SRC01) [Paper Title]</dc:title>
  <dc:creator>huo@gatech.edu</dc:creator>
  <cp:lastModifiedBy>Huo, Xiaoming</cp:lastModifiedBy>
  <cp:revision>151</cp:revision>
  <cp:lastPrinted>2019-09-18T12:57:35Z</cp:lastPrinted>
  <dcterms:created xsi:type="dcterms:W3CDTF">2006-08-16T00:00:00Z</dcterms:created>
  <dcterms:modified xsi:type="dcterms:W3CDTF">2022-07-06T20:07:59Z</dcterms:modified>
</cp:coreProperties>
</file>